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Montserrat SemiBold"/>
      <p:regular r:id="rId58"/>
      <p:bold r:id="rId59"/>
      <p:italic r:id="rId60"/>
      <p:boldItalic r:id="rId61"/>
    </p:embeddedFont>
    <p:embeddedFont>
      <p:font typeface="Montserrat"/>
      <p:regular r:id="rId62"/>
      <p:bold r:id="rId63"/>
      <p:italic r:id="rId64"/>
      <p:boldItalic r:id="rId65"/>
    </p:embeddedFont>
    <p:embeddedFont>
      <p:font typeface="Lato"/>
      <p:regular r:id="rId66"/>
      <p:bold r:id="rId67"/>
      <p:italic r:id="rId68"/>
      <p:boldItalic r:id="rId69"/>
    </p:embeddedFont>
    <p:embeddedFont>
      <p:font typeface="Montserrat Medium"/>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BCC462-D133-4C64-9A38-B072FE1758A5}">
  <a:tblStyle styleId="{29BCC462-D133-4C64-9A38-B072FE1758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Medium-boldItalic.fntdata"/><Relationship Id="rId72" Type="http://schemas.openxmlformats.org/officeDocument/2006/relationships/font" Target="fonts/MontserratMedium-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MontserratMedium-bold.fntdata"/><Relationship Id="rId70" Type="http://schemas.openxmlformats.org/officeDocument/2006/relationships/font" Target="fonts/Montserrat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regular.fntdata"/><Relationship Id="rId61" Type="http://schemas.openxmlformats.org/officeDocument/2006/relationships/font" Target="fonts/MontserratSemiBold-boldItalic.fntdata"/><Relationship Id="rId20" Type="http://schemas.openxmlformats.org/officeDocument/2006/relationships/slide" Target="slides/slide13.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5.xml"/><Relationship Id="rId66" Type="http://schemas.openxmlformats.org/officeDocument/2006/relationships/font" Target="fonts/Lato-regular.fntdata"/><Relationship Id="rId21" Type="http://schemas.openxmlformats.org/officeDocument/2006/relationships/slide" Target="slides/slide14.xml"/><Relationship Id="rId65" Type="http://schemas.openxmlformats.org/officeDocument/2006/relationships/font" Target="fonts/Montserrat-boldItalic.fntdata"/><Relationship Id="rId24" Type="http://schemas.openxmlformats.org/officeDocument/2006/relationships/slide" Target="slides/slide17.xml"/><Relationship Id="rId68" Type="http://schemas.openxmlformats.org/officeDocument/2006/relationships/font" Target="fonts/Lato-italic.fntdata"/><Relationship Id="rId23" Type="http://schemas.openxmlformats.org/officeDocument/2006/relationships/slide" Target="slides/slide16.xml"/><Relationship Id="rId67" Type="http://schemas.openxmlformats.org/officeDocument/2006/relationships/font" Target="fonts/Lato-bold.fntdata"/><Relationship Id="rId60" Type="http://schemas.openxmlformats.org/officeDocument/2006/relationships/font" Target="fonts/MontserratSemi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MontserratSemiBold-bold.fntdata"/><Relationship Id="rId14" Type="http://schemas.openxmlformats.org/officeDocument/2006/relationships/slide" Target="slides/slide7.xml"/><Relationship Id="rId58" Type="http://schemas.openxmlformats.org/officeDocument/2006/relationships/font" Target="fonts/MontserratSemiBo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9676658b2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49676658b2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cb7835e66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cb7835e66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5037cfa7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5037cfa7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cb7835e66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cb7835e66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295f46f3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5295f46f3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cb7835e66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cb7835e66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53e472be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53e472be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52be72e7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52be72e7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52be72e7b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52be72e7b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2cb7835e66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2cb7835e66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cc2dabf12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cc2dabf12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56489067a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56489067a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bb00565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5bb00565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47504700c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47504700c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cc2dabf1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cc2dabf1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2cc2dabf1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2cc2dabf1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cc2dabf1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cc2dabf1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cc2dabf1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cc2dabf1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cc2dabf12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2cc2dabf12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cc2dabf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2cc2dabf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493afe6cb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493afe6cb0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5fa87be060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5fa87be060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5295f46f3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5295f46f3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541073829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541073829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cce8283a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cce8283a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493afe6cb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493afe6cb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cce8283a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2cce8283a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53a5c0a20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53a5c0a20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2cce8283ab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2cce8283a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5fa87be06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5fa87be06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5fa87be06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5fa87be06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5fa87be06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5fa87be06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2cce8283ab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2cce8283ab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5295f46f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5295f46f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2cce8283a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2cce8283a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2cce8283ab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2cce8283ab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2cfe4ef5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2cfe4ef5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2f13804ec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2f13804ec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2cce8283a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2cce8283a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2cce8283ab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2cce8283ab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493afe6cb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493afe6cb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49676658b2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49676658b2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5295f46f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5295f46f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2cb7835e66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2cb7835e66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5295f46f3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5295f46f3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2cb7835e66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2cb7835e66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4107382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4107382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3a5c0a2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3a5c0a2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cb7835e66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cb7835e66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cb7835e66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cb7835e66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50" name="Shape 50"/>
        <p:cNvGrpSpPr/>
        <p:nvPr/>
      </p:nvGrpSpPr>
      <p:grpSpPr>
        <a:xfrm>
          <a:off x="0" y="0"/>
          <a:ext cx="0" cy="0"/>
          <a:chOff x="0" y="0"/>
          <a:chExt cx="0" cy="0"/>
        </a:xfrm>
      </p:grpSpPr>
      <p:grpSp>
        <p:nvGrpSpPr>
          <p:cNvPr id="51" name="Google Shape;51;p13"/>
          <p:cNvGrpSpPr/>
          <p:nvPr/>
        </p:nvGrpSpPr>
        <p:grpSpPr>
          <a:xfrm>
            <a:off x="4406400" y="0"/>
            <a:ext cx="4737600" cy="5143065"/>
            <a:chOff x="4406400" y="0"/>
            <a:chExt cx="4737600" cy="5143065"/>
          </a:xfrm>
        </p:grpSpPr>
        <p:sp>
          <p:nvSpPr>
            <p:cNvPr id="52" name="Google Shape;5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3"/>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3"/>
          <p:cNvSpPr txBox="1"/>
          <p:nvPr>
            <p:ph type="title"/>
          </p:nvPr>
        </p:nvSpPr>
        <p:spPr>
          <a:xfrm>
            <a:off x="1297500" y="393750"/>
            <a:ext cx="7038900" cy="914100"/>
          </a:xfrm>
          <a:prstGeom prst="rect">
            <a:avLst/>
          </a:prstGeom>
        </p:spPr>
        <p:txBody>
          <a:bodyPr anchorCtr="0" anchor="t" bIns="91425" lIns="91425" spcFirstLastPara="1" rIns="91425" wrap="square" tIns="91425">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 name="Shape 76"/>
        <p:cNvGrpSpPr/>
        <p:nvPr/>
      </p:nvGrpSpPr>
      <p:grpSpPr>
        <a:xfrm>
          <a:off x="0" y="0"/>
          <a:ext cx="0" cy="0"/>
          <a:chOff x="0" y="0"/>
          <a:chExt cx="0" cy="0"/>
        </a:xfrm>
      </p:grpSpPr>
      <p:pic>
        <p:nvPicPr>
          <p:cNvPr id="77" name="Google Shape;77;p15"/>
          <p:cNvPicPr preferRelativeResize="0"/>
          <p:nvPr/>
        </p:nvPicPr>
        <p:blipFill rotWithShape="1">
          <a:blip r:embed="rId2">
            <a:alphaModFix amt="28000"/>
          </a:blip>
          <a:srcRect b="23035" l="2090" r="-2090" t="-4204"/>
          <a:stretch/>
        </p:blipFill>
        <p:spPr>
          <a:xfrm>
            <a:off x="0" y="0"/>
            <a:ext cx="5157900" cy="5143500"/>
          </a:xfrm>
          <a:prstGeom prst="rtTriangle">
            <a:avLst/>
          </a:prstGeom>
          <a:noFill/>
          <a:ln>
            <a:noFill/>
          </a:ln>
        </p:spPr>
      </p:pic>
      <p:pic>
        <p:nvPicPr>
          <p:cNvPr descr="offset_comp_342327_edtied.jpg" id="78" name="Google Shape;78;p15"/>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79" name="Google Shape;79;p15"/>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0" name="Google Shape;80;p15"/>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5"/>
          <p:cNvSpPr/>
          <p:nvPr/>
        </p:nvSpPr>
        <p:spPr>
          <a:xfrm rot="-5400000">
            <a:off x="6901" y="-5748"/>
            <a:ext cx="2793300" cy="2804100"/>
          </a:xfrm>
          <a:prstGeom prst="diagStripe">
            <a:avLst>
              <a:gd fmla="val 50000" name="adj"/>
            </a:avLst>
          </a:prstGeom>
          <a:solidFill>
            <a:srgbClr val="9D1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flipH="1">
            <a:off x="652821" y="576768"/>
            <a:ext cx="2300100" cy="2291400"/>
          </a:xfrm>
          <a:prstGeom prst="diagStripe">
            <a:avLst>
              <a:gd fmla="val 50000" name="adj"/>
            </a:avLst>
          </a:prstGeom>
          <a:solidFill>
            <a:srgbClr val="F01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grpSp>
        <p:nvGrpSpPr>
          <p:cNvPr id="85" name="Google Shape;85;p16"/>
          <p:cNvGrpSpPr/>
          <p:nvPr/>
        </p:nvGrpSpPr>
        <p:grpSpPr>
          <a:xfrm>
            <a:off x="4406400" y="0"/>
            <a:ext cx="4737600" cy="5143065"/>
            <a:chOff x="4406400" y="0"/>
            <a:chExt cx="4737600" cy="5143065"/>
          </a:xfrm>
        </p:grpSpPr>
        <p:sp>
          <p:nvSpPr>
            <p:cNvPr id="86" name="Google Shape;86;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a:off x="6908099" y="2069505"/>
              <a:ext cx="808800" cy="808800"/>
            </a:xfrm>
            <a:prstGeom prst="diagStripe">
              <a:avLst>
                <a:gd fmla="val 50000" name="adj"/>
              </a:avLst>
            </a:prstGeom>
            <a:solidFill>
              <a:srgbClr val="9D1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rot="-5400000">
              <a:off x="7227414" y="3710807"/>
              <a:ext cx="808800" cy="808800"/>
            </a:xfrm>
            <a:prstGeom prst="diagStripe">
              <a:avLst>
                <a:gd fmla="val 50000" name="adj"/>
              </a:avLst>
            </a:prstGeom>
            <a:solidFill>
              <a:srgbClr val="F01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10" name="Shape 110"/>
        <p:cNvGrpSpPr/>
        <p:nvPr/>
      </p:nvGrpSpPr>
      <p:grpSpPr>
        <a:xfrm>
          <a:off x="0" y="0"/>
          <a:ext cx="0" cy="0"/>
          <a:chOff x="0" y="0"/>
          <a:chExt cx="0" cy="0"/>
        </a:xfrm>
      </p:grpSpPr>
      <p:grpSp>
        <p:nvGrpSpPr>
          <p:cNvPr id="111" name="Google Shape;111;p17"/>
          <p:cNvGrpSpPr/>
          <p:nvPr/>
        </p:nvGrpSpPr>
        <p:grpSpPr>
          <a:xfrm>
            <a:off x="4406400" y="0"/>
            <a:ext cx="4737600" cy="5143065"/>
            <a:chOff x="4406400" y="0"/>
            <a:chExt cx="4737600" cy="5143065"/>
          </a:xfrm>
        </p:grpSpPr>
        <p:sp>
          <p:nvSpPr>
            <p:cNvPr id="112" name="Google Shape;112;p1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6908099" y="2069505"/>
              <a:ext cx="808800" cy="808800"/>
            </a:xfrm>
            <a:prstGeom prst="diagStrip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rot="-5400000">
              <a:off x="7227414" y="3710807"/>
              <a:ext cx="808800" cy="808800"/>
            </a:xfrm>
            <a:prstGeom prst="diagStripe">
              <a:avLst>
                <a:gd fmla="val 50000" name="adj"/>
              </a:avLst>
            </a:prstGeom>
            <a:solidFill>
              <a:srgbClr val="F01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 name="Shape 132"/>
        <p:cNvGrpSpPr/>
        <p:nvPr/>
      </p:nvGrpSpPr>
      <p:grpSpPr>
        <a:xfrm>
          <a:off x="0" y="0"/>
          <a:ext cx="0" cy="0"/>
          <a:chOff x="0" y="0"/>
          <a:chExt cx="0" cy="0"/>
        </a:xfrm>
      </p:grpSpPr>
      <p:sp>
        <p:nvSpPr>
          <p:cNvPr id="133" name="Google Shape;133;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Google Shape;138;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grpSp>
        <p:nvGrpSpPr>
          <p:cNvPr id="139" name="Google Shape;139;p18"/>
          <p:cNvGrpSpPr/>
          <p:nvPr/>
        </p:nvGrpSpPr>
        <p:grpSpPr>
          <a:xfrm>
            <a:off x="0" y="381001"/>
            <a:ext cx="1037850" cy="1016287"/>
            <a:chOff x="0" y="381001"/>
            <a:chExt cx="1037850" cy="1016287"/>
          </a:xfrm>
        </p:grpSpPr>
        <p:sp>
          <p:nvSpPr>
            <p:cNvPr id="140" name="Google Shape;14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43" name="Shape 143"/>
        <p:cNvGrpSpPr/>
        <p:nvPr/>
      </p:nvGrpSpPr>
      <p:grpSpPr>
        <a:xfrm>
          <a:off x="0" y="0"/>
          <a:ext cx="0" cy="0"/>
          <a:chOff x="0" y="0"/>
          <a:chExt cx="0" cy="0"/>
        </a:xfrm>
      </p:grpSpPr>
      <p:sp>
        <p:nvSpPr>
          <p:cNvPr id="144" name="Google Shape;144;p19"/>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5" name="Google Shape;145;p19"/>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47" name="Google Shape;147;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19"/>
          <p:cNvGrpSpPr/>
          <p:nvPr/>
        </p:nvGrpSpPr>
        <p:grpSpPr>
          <a:xfrm>
            <a:off x="0" y="381001"/>
            <a:ext cx="1037850" cy="1016287"/>
            <a:chOff x="0" y="381001"/>
            <a:chExt cx="1037850" cy="1016287"/>
          </a:xfrm>
        </p:grpSpPr>
        <p:sp>
          <p:nvSpPr>
            <p:cNvPr id="152" name="Google Shape;152;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55" name="Google Shape;15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56" name="Shape 156"/>
        <p:cNvGrpSpPr/>
        <p:nvPr/>
      </p:nvGrpSpPr>
      <p:grpSpPr>
        <a:xfrm>
          <a:off x="0" y="0"/>
          <a:ext cx="0" cy="0"/>
          <a:chOff x="0" y="0"/>
          <a:chExt cx="0" cy="0"/>
        </a:xfrm>
      </p:grpSpPr>
      <p:sp>
        <p:nvSpPr>
          <p:cNvPr id="157" name="Google Shape;157;p20"/>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8" name="Google Shape;158;p20"/>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0"/>
          <p:cNvGrpSpPr/>
          <p:nvPr/>
        </p:nvGrpSpPr>
        <p:grpSpPr>
          <a:xfrm>
            <a:off x="0" y="381001"/>
            <a:ext cx="1037850" cy="1016287"/>
            <a:chOff x="0" y="381001"/>
            <a:chExt cx="1037850" cy="1016287"/>
          </a:xfrm>
        </p:grpSpPr>
        <p:sp>
          <p:nvSpPr>
            <p:cNvPr id="164" name="Google Shape;164;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67" name="Google Shape;16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0"/>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9" name="Shape 169"/>
        <p:cNvGrpSpPr/>
        <p:nvPr/>
      </p:nvGrpSpPr>
      <p:grpSpPr>
        <a:xfrm>
          <a:off x="0" y="0"/>
          <a:ext cx="0" cy="0"/>
          <a:chOff x="0" y="0"/>
          <a:chExt cx="0" cy="0"/>
        </a:xfrm>
      </p:grpSpPr>
      <p:sp>
        <p:nvSpPr>
          <p:cNvPr id="170" name="Google Shape;170;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1"/>
          <p:cNvGrpSpPr/>
          <p:nvPr/>
        </p:nvGrpSpPr>
        <p:grpSpPr>
          <a:xfrm>
            <a:off x="0" y="381001"/>
            <a:ext cx="1037850" cy="1016287"/>
            <a:chOff x="0" y="381001"/>
            <a:chExt cx="1037850" cy="1016287"/>
          </a:xfrm>
        </p:grpSpPr>
        <p:sp>
          <p:nvSpPr>
            <p:cNvPr id="175" name="Google Shape;17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21"/>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21"/>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Google Shape;18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 name="Shape 181"/>
        <p:cNvGrpSpPr/>
        <p:nvPr/>
      </p:nvGrpSpPr>
      <p:grpSpPr>
        <a:xfrm>
          <a:off x="0" y="0"/>
          <a:ext cx="0" cy="0"/>
          <a:chOff x="0" y="0"/>
          <a:chExt cx="0" cy="0"/>
        </a:xfrm>
      </p:grpSpPr>
      <p:sp>
        <p:nvSpPr>
          <p:cNvPr id="182" name="Google Shape;182;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2"/>
          <p:cNvGrpSpPr/>
          <p:nvPr/>
        </p:nvGrpSpPr>
        <p:grpSpPr>
          <a:xfrm>
            <a:off x="0" y="381001"/>
            <a:ext cx="1037850" cy="1016287"/>
            <a:chOff x="0" y="381001"/>
            <a:chExt cx="1037850" cy="1016287"/>
          </a:xfrm>
        </p:grpSpPr>
        <p:sp>
          <p:nvSpPr>
            <p:cNvPr id="187" name="Google Shape;187;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0" name="Google Shape;19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1" name="Shape 191"/>
        <p:cNvGrpSpPr/>
        <p:nvPr/>
      </p:nvGrpSpPr>
      <p:grpSpPr>
        <a:xfrm>
          <a:off x="0" y="0"/>
          <a:ext cx="0" cy="0"/>
          <a:chOff x="0" y="0"/>
          <a:chExt cx="0" cy="0"/>
        </a:xfrm>
      </p:grpSpPr>
      <p:sp>
        <p:nvSpPr>
          <p:cNvPr id="192" name="Google Shape;192;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3"/>
          <p:cNvGrpSpPr/>
          <p:nvPr/>
        </p:nvGrpSpPr>
        <p:grpSpPr>
          <a:xfrm>
            <a:off x="0" y="381001"/>
            <a:ext cx="1037850" cy="1016287"/>
            <a:chOff x="0" y="381001"/>
            <a:chExt cx="1037850" cy="1016287"/>
          </a:xfrm>
        </p:grpSpPr>
        <p:sp>
          <p:nvSpPr>
            <p:cNvPr id="197" name="Google Shape;197;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2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0" name="Google Shape;200;p2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1" name="Google Shape;20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2" name="Shape 202"/>
        <p:cNvGrpSpPr/>
        <p:nvPr/>
      </p:nvGrpSpPr>
      <p:grpSpPr>
        <a:xfrm>
          <a:off x="0" y="0"/>
          <a:ext cx="0" cy="0"/>
          <a:chOff x="0" y="0"/>
          <a:chExt cx="0" cy="0"/>
        </a:xfrm>
      </p:grpSpPr>
      <p:sp>
        <p:nvSpPr>
          <p:cNvPr id="203" name="Google Shape;203;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24"/>
          <p:cNvGrpSpPr/>
          <p:nvPr/>
        </p:nvGrpSpPr>
        <p:grpSpPr>
          <a:xfrm>
            <a:off x="4406400" y="0"/>
            <a:ext cx="4737600" cy="5143500"/>
            <a:chOff x="4406400" y="0"/>
            <a:chExt cx="4737600" cy="5143500"/>
          </a:xfrm>
        </p:grpSpPr>
        <p:sp>
          <p:nvSpPr>
            <p:cNvPr id="208" name="Google Shape;208;p24"/>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2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5"/>
          <p:cNvGrpSpPr/>
          <p:nvPr/>
        </p:nvGrpSpPr>
        <p:grpSpPr>
          <a:xfrm>
            <a:off x="0" y="381001"/>
            <a:ext cx="1037850" cy="1016287"/>
            <a:chOff x="0" y="381001"/>
            <a:chExt cx="1037850" cy="1016287"/>
          </a:xfrm>
        </p:grpSpPr>
        <p:sp>
          <p:nvSpPr>
            <p:cNvPr id="234" name="Google Shape;234;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5"/>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7" name="Google Shape;237;p25"/>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38" name="Google Shape;238;p25"/>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9" name="Google Shape;23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0" name="Shape 240"/>
        <p:cNvGrpSpPr/>
        <p:nvPr/>
      </p:nvGrpSpPr>
      <p:grpSpPr>
        <a:xfrm>
          <a:off x="0" y="0"/>
          <a:ext cx="0" cy="0"/>
          <a:chOff x="0" y="0"/>
          <a:chExt cx="0" cy="0"/>
        </a:xfrm>
      </p:grpSpPr>
      <p:grpSp>
        <p:nvGrpSpPr>
          <p:cNvPr id="241" name="Google Shape;241;p26"/>
          <p:cNvGrpSpPr/>
          <p:nvPr/>
        </p:nvGrpSpPr>
        <p:grpSpPr>
          <a:xfrm>
            <a:off x="0" y="4128572"/>
            <a:ext cx="698925" cy="684657"/>
            <a:chOff x="0" y="3785672"/>
            <a:chExt cx="698925" cy="684657"/>
          </a:xfrm>
        </p:grpSpPr>
        <p:sp>
          <p:nvSpPr>
            <p:cNvPr id="242" name="Google Shape;242;p26"/>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6"/>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245" name="Google Shape;24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0" name="Shape 250"/>
        <p:cNvGrpSpPr/>
        <p:nvPr/>
      </p:nvGrpSpPr>
      <p:grpSpPr>
        <a:xfrm>
          <a:off x="0" y="0"/>
          <a:ext cx="0" cy="0"/>
          <a:chOff x="0" y="0"/>
          <a:chExt cx="0" cy="0"/>
        </a:xfrm>
      </p:grpSpPr>
      <p:grpSp>
        <p:nvGrpSpPr>
          <p:cNvPr id="251" name="Google Shape;251;p27"/>
          <p:cNvGrpSpPr/>
          <p:nvPr/>
        </p:nvGrpSpPr>
        <p:grpSpPr>
          <a:xfrm>
            <a:off x="4406400" y="0"/>
            <a:ext cx="4737600" cy="5143065"/>
            <a:chOff x="4406400" y="0"/>
            <a:chExt cx="4737600" cy="5143065"/>
          </a:xfrm>
        </p:grpSpPr>
        <p:sp>
          <p:nvSpPr>
            <p:cNvPr id="252" name="Google Shape;252;p2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7"/>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71" name="Google Shape;271;p27"/>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72" name="Google Shape;27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2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7" name="Shape 277"/>
        <p:cNvGrpSpPr/>
        <p:nvPr/>
      </p:nvGrpSpPr>
      <p:grpSpPr>
        <a:xfrm>
          <a:off x="0" y="0"/>
          <a:ext cx="0" cy="0"/>
          <a:chOff x="0" y="0"/>
          <a:chExt cx="0" cy="0"/>
        </a:xfrm>
      </p:grpSpPr>
      <p:sp>
        <p:nvSpPr>
          <p:cNvPr id="278" name="Google Shape;27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79" name="Shape 279"/>
        <p:cNvGrpSpPr/>
        <p:nvPr/>
      </p:nvGrpSpPr>
      <p:grpSpPr>
        <a:xfrm>
          <a:off x="0" y="0"/>
          <a:ext cx="0" cy="0"/>
          <a:chOff x="0" y="0"/>
          <a:chExt cx="0" cy="0"/>
        </a:xfrm>
      </p:grpSpPr>
      <p:pic>
        <p:nvPicPr>
          <p:cNvPr descr="offset_comp_343059.jpg" id="280" name="Google Shape;280;p29"/>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81" name="Google Shape;28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2" name="Google Shape;282;p29"/>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83" name="Google Shape;28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2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9"/>
          <p:cNvGrpSpPr/>
          <p:nvPr/>
        </p:nvGrpSpPr>
        <p:grpSpPr>
          <a:xfrm>
            <a:off x="0" y="381001"/>
            <a:ext cx="1037850" cy="1016287"/>
            <a:chOff x="0" y="381001"/>
            <a:chExt cx="1037850" cy="1016287"/>
          </a:xfrm>
        </p:grpSpPr>
        <p:sp>
          <p:nvSpPr>
            <p:cNvPr id="289" name="Google Shape;289;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sp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gradFill>
          <a:gsLst>
            <a:gs pos="0">
              <a:srgbClr val="344055"/>
            </a:gs>
            <a:gs pos="100000">
              <a:srgbClr val="030304"/>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38700"/>
          </a:xfrm>
          <a:prstGeom prst="rect">
            <a:avLst/>
          </a:prstGeom>
          <a:noFill/>
          <a:ln>
            <a:noFill/>
          </a:ln>
        </p:spPr>
        <p:txBody>
          <a:bodyPr anchorCtr="0" anchor="ctr" bIns="91425" lIns="91425" spcFirstLastPara="1" rIns="91425" wrap="square" tIns="91425">
            <a:sp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gradFill>
          <a:gsLst>
            <a:gs pos="0">
              <a:srgbClr val="344055"/>
            </a:gs>
            <a:gs pos="100000">
              <a:srgbClr val="030304"/>
            </a:gs>
          </a:gsLst>
          <a:lin ang="5400012" scaled="0"/>
        </a:gra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4" name="Google Shape;7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75" name="Google Shape;7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www.coindesk.com/business/2021/12/10/badgerdao-reveals-details-of-how-it-was-hacked-for-120m/" TargetMode="External"/><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2.jpg"/><Relationship Id="rId7" Type="http://schemas.openxmlformats.org/officeDocument/2006/relationships/image" Target="../media/image11.jp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30.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26.png"/><Relationship Id="rId7"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3.png"/><Relationship Id="rId7"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34.png"/><Relationship Id="rId13" Type="http://schemas.openxmlformats.org/officeDocument/2006/relationships/image" Target="../media/image2.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hyperlink" Target="https://medium.com/immunefi/wormhole-uninitialized-proxy-bugfix-review-90250c41a43a" TargetMode="External"/><Relationship Id="rId5" Type="http://schemas.openxmlformats.org/officeDocument/2006/relationships/hyperlink" Target="https://github.com/immunefi-team/wormhole-uninitializ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37.xml.rels><?xml version="1.0" encoding="UTF-8" standalone="yes"?><Relationships xmlns="http://schemas.openxmlformats.org/package/2006/relationships"><Relationship Id="rId10" Type="http://schemas.openxmlformats.org/officeDocument/2006/relationships/hyperlink" Target="https://github.com/immunefi-team/community-challenges/blob/master/contracts/vulnerable/Auction.sol"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48.png"/><Relationship Id="rId5" Type="http://schemas.openxmlformats.org/officeDocument/2006/relationships/image" Target="../media/image2.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41.png"/></Relationships>
</file>

<file path=ppt/slides/_rels/slide38.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36.png"/><Relationship Id="rId5" Type="http://schemas.openxmlformats.org/officeDocument/2006/relationships/image" Target="../media/image2.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54.png"/><Relationship Id="rId7"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hyperlink" Target="https://github.com/immunefi-team/community-challenges" TargetMode="External"/><Relationship Id="rId13" Type="http://schemas.openxmlformats.org/officeDocument/2006/relationships/image" Target="../media/image2.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medium.com/immunefi/hacking-the-blockchain-an-ultimate-guide-4f34b33c6e8b" TargetMode="External"/><Relationship Id="rId4" Type="http://schemas.openxmlformats.org/officeDocument/2006/relationships/hyperlink" Target="https://solidity-by-example.org" TargetMode="External"/><Relationship Id="rId9" Type="http://schemas.openxmlformats.org/officeDocument/2006/relationships/hyperlink" Target="https://ethernaut.openzeppelin.com/" TargetMode="External"/><Relationship Id="rId5" Type="http://schemas.openxmlformats.org/officeDocument/2006/relationships/hyperlink" Target="https://github.com/ethereumbook/ethereumbook" TargetMode="External"/><Relationship Id="rId6" Type="http://schemas.openxmlformats.org/officeDocument/2006/relationships/hyperlink" Target="https://github.com/OffcierCia/DeFi-Developer-Road-Map" TargetMode="External"/><Relationship Id="rId7" Type="http://schemas.openxmlformats.org/officeDocument/2006/relationships/hyperlink" Target="https://www.damnvulnerabledefi.xyz" TargetMode="External"/><Relationship Id="rId8" Type="http://schemas.openxmlformats.org/officeDocument/2006/relationships/hyperlink" Target="https://cmichel.io/how-to-become-a-smart-contract-audito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2.jp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type="ctrTitle"/>
          </p:nvPr>
        </p:nvSpPr>
        <p:spPr>
          <a:xfrm>
            <a:off x="3481000" y="1951125"/>
            <a:ext cx="5017500" cy="1578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300">
                <a:latin typeface="Montserrat SemiBold"/>
                <a:ea typeface="Montserrat SemiBold"/>
                <a:cs typeface="Montserrat SemiBold"/>
                <a:sym typeface="Montserrat SemiBold"/>
              </a:rPr>
              <a:t>The Dark Side of DeFi </a:t>
            </a:r>
            <a:endParaRPr sz="2000">
              <a:latin typeface="Montserrat SemiBold"/>
              <a:ea typeface="Montserrat SemiBold"/>
              <a:cs typeface="Montserrat SemiBold"/>
              <a:sym typeface="Montserrat SemiBold"/>
            </a:endParaRPr>
          </a:p>
          <a:p>
            <a:pPr indent="0" lvl="0" marL="0" rtl="0" algn="l">
              <a:spcBef>
                <a:spcPts val="1600"/>
              </a:spcBef>
              <a:spcAft>
                <a:spcPts val="0"/>
              </a:spcAft>
              <a:buNone/>
            </a:pPr>
            <a:r>
              <a:t/>
            </a:r>
            <a:endParaRPr b="1" sz="1900"/>
          </a:p>
          <a:p>
            <a:pPr indent="0" lvl="0" marL="0" rtl="0" algn="l">
              <a:spcBef>
                <a:spcPts val="0"/>
              </a:spcBef>
              <a:spcAft>
                <a:spcPts val="0"/>
              </a:spcAft>
              <a:buNone/>
            </a:pPr>
            <a:r>
              <a:t/>
            </a:r>
            <a:endParaRPr b="1" sz="1900"/>
          </a:p>
        </p:txBody>
      </p:sp>
      <p:pic>
        <p:nvPicPr>
          <p:cNvPr id="296" name="Google Shape;296;p30"/>
          <p:cNvPicPr preferRelativeResize="0"/>
          <p:nvPr/>
        </p:nvPicPr>
        <p:blipFill rotWithShape="1">
          <a:blip r:embed="rId3">
            <a:alphaModFix/>
          </a:blip>
          <a:srcRect b="-7040" l="0" r="0" t="7040"/>
          <a:stretch/>
        </p:blipFill>
        <p:spPr>
          <a:xfrm>
            <a:off x="3194300" y="1826750"/>
            <a:ext cx="920575" cy="939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p:nvPr/>
        </p:nvSpPr>
        <p:spPr>
          <a:xfrm>
            <a:off x="718350" y="1725425"/>
            <a:ext cx="7707300" cy="1348500"/>
          </a:xfrm>
          <a:prstGeom prst="rect">
            <a:avLst/>
          </a:prstGeom>
          <a:gradFill>
            <a:gsLst>
              <a:gs pos="0">
                <a:srgbClr val="F01580"/>
              </a:gs>
              <a:gs pos="100000">
                <a:srgbClr val="9D10BF"/>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dk1"/>
                </a:solidFill>
                <a:latin typeface="Montserrat"/>
                <a:ea typeface="Montserrat"/>
                <a:cs typeface="Montserrat"/>
                <a:sym typeface="Montserrat"/>
              </a:rPr>
              <a:t> </a:t>
            </a:r>
            <a:r>
              <a:rPr b="1" lang="en" sz="3300">
                <a:solidFill>
                  <a:schemeClr val="dk1"/>
                </a:solidFill>
                <a:latin typeface="Montserrat"/>
                <a:ea typeface="Montserrat"/>
                <a:cs typeface="Montserrat"/>
                <a:sym typeface="Montserrat"/>
              </a:rPr>
              <a:t>How does authentication</a:t>
            </a:r>
            <a:r>
              <a:rPr b="1" lang="en" sz="3300">
                <a:solidFill>
                  <a:schemeClr val="dk1"/>
                </a:solidFill>
                <a:latin typeface="Montserrat"/>
                <a:ea typeface="Montserrat"/>
                <a:cs typeface="Montserrat"/>
                <a:sym typeface="Montserrat"/>
              </a:rPr>
              <a:t> works?</a:t>
            </a:r>
            <a:endParaRPr b="1" sz="3300">
              <a:solidFill>
                <a:schemeClr val="dk1"/>
              </a:solidFill>
              <a:latin typeface="Montserrat"/>
              <a:ea typeface="Montserrat"/>
              <a:cs typeface="Montserrat"/>
              <a:sym typeface="Montserrat"/>
            </a:endParaRPr>
          </a:p>
          <a:p>
            <a:pPr indent="457200" lvl="0" marL="457200" rtl="0" algn="l">
              <a:spcBef>
                <a:spcPts val="0"/>
              </a:spcBef>
              <a:spcAft>
                <a:spcPts val="0"/>
              </a:spcAft>
              <a:buNone/>
            </a:pPr>
            <a:r>
              <a:rPr i="1" lang="en" sz="2400">
                <a:solidFill>
                  <a:schemeClr val="dk1"/>
                </a:solidFill>
                <a:latin typeface="Montserrat"/>
                <a:ea typeface="Montserrat"/>
                <a:cs typeface="Montserrat"/>
                <a:sym typeface="Montserrat"/>
              </a:rPr>
              <a:t>   </a:t>
            </a:r>
            <a:r>
              <a:rPr i="1" lang="en" sz="2400">
                <a:solidFill>
                  <a:schemeClr val="dk1"/>
                </a:solidFill>
                <a:latin typeface="Montserrat"/>
                <a:ea typeface="Montserrat"/>
                <a:cs typeface="Montserrat"/>
                <a:sym typeface="Montserrat"/>
              </a:rPr>
              <a:t>Compar</a:t>
            </a:r>
            <a:r>
              <a:rPr i="1" lang="en" sz="2400">
                <a:solidFill>
                  <a:schemeClr val="dk1"/>
                </a:solidFill>
                <a:latin typeface="Montserrat"/>
                <a:ea typeface="Montserrat"/>
                <a:cs typeface="Montserrat"/>
                <a:sym typeface="Montserrat"/>
              </a:rPr>
              <a:t>ed with current web2</a:t>
            </a:r>
            <a:endParaRPr i="1" sz="2400">
              <a:solidFill>
                <a:srgbClr val="FF9900"/>
              </a:solidFill>
            </a:endParaRPr>
          </a:p>
        </p:txBody>
      </p:sp>
      <p:pic>
        <p:nvPicPr>
          <p:cNvPr id="379" name="Google Shape;379;p39"/>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380" name="Google Shape;380;p39"/>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381" name="Google Shape;381;p39"/>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0"/>
          <p:cNvSpPr txBox="1"/>
          <p:nvPr/>
        </p:nvSpPr>
        <p:spPr>
          <a:xfrm>
            <a:off x="5264200" y="1378800"/>
            <a:ext cx="3781200" cy="2586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Meant to be public in nature.</a:t>
            </a:r>
            <a:endParaRPr sz="1300">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Digital signatures are used to verify the ownership of an account.</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Char char="●"/>
            </a:pPr>
            <a:r>
              <a:rPr lang="en" sz="1300">
                <a:solidFill>
                  <a:schemeClr val="dk1"/>
                </a:solidFill>
                <a:latin typeface="Montserrat Medium"/>
                <a:ea typeface="Montserrat Medium"/>
                <a:cs typeface="Montserrat Medium"/>
                <a:sym typeface="Montserrat Medium"/>
              </a:rPr>
              <a:t>Use case: </a:t>
            </a:r>
            <a:r>
              <a:rPr lang="en" sz="1300">
                <a:solidFill>
                  <a:schemeClr val="dk1"/>
                </a:solidFill>
                <a:latin typeface="Montserrat Medium"/>
                <a:ea typeface="Montserrat Medium"/>
                <a:cs typeface="Montserrat Medium"/>
                <a:sym typeface="Montserrat Medium"/>
              </a:rPr>
              <a:t>Signature owner can create </a:t>
            </a:r>
            <a:r>
              <a:rPr lang="en" sz="1300">
                <a:solidFill>
                  <a:schemeClr val="dk1"/>
                </a:solidFill>
                <a:latin typeface="Montserrat Medium"/>
                <a:ea typeface="Montserrat Medium"/>
                <a:cs typeface="Montserrat Medium"/>
                <a:sym typeface="Montserrat Medium"/>
              </a:rPr>
              <a:t>a</a:t>
            </a:r>
            <a:r>
              <a:rPr lang="en" sz="1300">
                <a:solidFill>
                  <a:schemeClr val="dk1"/>
                </a:solidFill>
                <a:latin typeface="Montserrat Medium"/>
                <a:ea typeface="Montserrat Medium"/>
                <a:cs typeface="Montserrat Medium"/>
                <a:sym typeface="Montserrat Medium"/>
              </a:rPr>
              <a:t> offline signature, then pass it to other user or contract that can use the signature to broadcast the </a:t>
            </a:r>
            <a:r>
              <a:rPr lang="en" sz="1300">
                <a:solidFill>
                  <a:schemeClr val="dk1"/>
                </a:solidFill>
                <a:latin typeface="Montserrat Medium"/>
                <a:ea typeface="Montserrat Medium"/>
                <a:cs typeface="Montserrat Medium"/>
                <a:sym typeface="Montserrat Medium"/>
              </a:rPr>
              <a:t>transaction on behalf</a:t>
            </a:r>
            <a:r>
              <a:rPr lang="en" sz="1300">
                <a:solidFill>
                  <a:schemeClr val="dk1"/>
                </a:solidFill>
                <a:latin typeface="Montserrat Medium"/>
                <a:ea typeface="Montserrat Medium"/>
                <a:cs typeface="Montserrat Medium"/>
                <a:sym typeface="Montserrat Medium"/>
              </a:rPr>
              <a:t> of the signer while paying the gas </a:t>
            </a:r>
            <a:r>
              <a:rPr lang="en" sz="1300">
                <a:solidFill>
                  <a:schemeClr val="dk1"/>
                </a:solidFill>
                <a:latin typeface="Montserrat Medium"/>
                <a:ea typeface="Montserrat Medium"/>
                <a:cs typeface="Montserrat Medium"/>
                <a:sym typeface="Montserrat Medium"/>
              </a:rPr>
              <a:t>fee on behalf</a:t>
            </a:r>
            <a:r>
              <a:rPr lang="en" sz="1300">
                <a:solidFill>
                  <a:schemeClr val="dk1"/>
                </a:solidFill>
                <a:latin typeface="Montserrat Medium"/>
                <a:ea typeface="Montserrat Medium"/>
                <a:cs typeface="Montserrat Medium"/>
                <a:sym typeface="Montserrat Medium"/>
              </a:rPr>
              <a:t> of the signer.</a:t>
            </a:r>
            <a:endParaRPr sz="1300">
              <a:solidFill>
                <a:schemeClr val="dk1"/>
              </a:solidFill>
              <a:latin typeface="Montserrat Medium"/>
              <a:ea typeface="Montserrat Medium"/>
              <a:cs typeface="Montserrat Medium"/>
              <a:sym typeface="Montserrat Medium"/>
            </a:endParaRPr>
          </a:p>
        </p:txBody>
      </p:sp>
      <p:pic>
        <p:nvPicPr>
          <p:cNvPr id="387" name="Google Shape;387;p40"/>
          <p:cNvPicPr preferRelativeResize="0"/>
          <p:nvPr/>
        </p:nvPicPr>
        <p:blipFill>
          <a:blip r:embed="rId3">
            <a:alphaModFix/>
          </a:blip>
          <a:stretch>
            <a:fillRect/>
          </a:stretch>
        </p:blipFill>
        <p:spPr>
          <a:xfrm>
            <a:off x="0" y="0"/>
            <a:ext cx="5391349" cy="5143500"/>
          </a:xfrm>
          <a:prstGeom prst="rect">
            <a:avLst/>
          </a:prstGeom>
          <a:noFill/>
          <a:ln>
            <a:noFill/>
          </a:ln>
        </p:spPr>
      </p:pic>
      <p:sp>
        <p:nvSpPr>
          <p:cNvPr id="388" name="Google Shape;388;p40"/>
          <p:cNvSpPr txBox="1"/>
          <p:nvPr>
            <p:ph type="title"/>
          </p:nvPr>
        </p:nvSpPr>
        <p:spPr>
          <a:xfrm>
            <a:off x="5755800" y="429250"/>
            <a:ext cx="3388200" cy="5850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2600">
                <a:latin typeface="Montserrat"/>
                <a:ea typeface="Montserrat"/>
                <a:cs typeface="Montserrat"/>
                <a:sym typeface="Montserrat"/>
              </a:rPr>
              <a:t>Why Signatures?</a:t>
            </a:r>
            <a:endParaRPr b="1" sz="26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1"/>
          <p:cNvSpPr txBox="1"/>
          <p:nvPr/>
        </p:nvSpPr>
        <p:spPr>
          <a:xfrm>
            <a:off x="143275" y="1472850"/>
            <a:ext cx="58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4" name="Google Shape;394;p41"/>
          <p:cNvSpPr txBox="1"/>
          <p:nvPr>
            <p:ph type="title"/>
          </p:nvPr>
        </p:nvSpPr>
        <p:spPr>
          <a:xfrm>
            <a:off x="0" y="388425"/>
            <a:ext cx="2346000" cy="6312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2900">
                <a:latin typeface="Montserrat"/>
                <a:ea typeface="Montserrat"/>
                <a:cs typeface="Montserrat"/>
                <a:sym typeface="Montserrat"/>
              </a:rPr>
              <a:t>Auth Flow</a:t>
            </a:r>
            <a:endParaRPr b="1" sz="2900">
              <a:latin typeface="Montserrat"/>
              <a:ea typeface="Montserrat"/>
              <a:cs typeface="Montserrat"/>
              <a:sym typeface="Montserrat"/>
            </a:endParaRPr>
          </a:p>
        </p:txBody>
      </p:sp>
      <p:sp>
        <p:nvSpPr>
          <p:cNvPr id="395" name="Google Shape;395;p41"/>
          <p:cNvSpPr txBox="1"/>
          <p:nvPr/>
        </p:nvSpPr>
        <p:spPr>
          <a:xfrm>
            <a:off x="0" y="1308375"/>
            <a:ext cx="33936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 </a:t>
            </a:r>
            <a:r>
              <a:rPr lang="en" sz="1300">
                <a:solidFill>
                  <a:schemeClr val="dk1"/>
                </a:solidFill>
                <a:latin typeface="Montserrat Medium"/>
                <a:ea typeface="Montserrat Medium"/>
                <a:cs typeface="Montserrat Medium"/>
                <a:sym typeface="Montserrat Medium"/>
              </a:rPr>
              <a:t>1. User Initiates login and sends       request to backend to create a  random nonce.</a:t>
            </a:r>
            <a:endParaRPr sz="1300">
              <a:solidFill>
                <a:schemeClr val="dk1"/>
              </a:solidFill>
              <a:latin typeface="Montserrat Medium"/>
              <a:ea typeface="Montserrat Medium"/>
              <a:cs typeface="Montserrat Medium"/>
              <a:sym typeface="Montserrat Medium"/>
            </a:endParaRPr>
          </a:p>
          <a:p>
            <a:pPr indent="0" lvl="0" marL="91440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300">
                <a:solidFill>
                  <a:schemeClr val="dk1"/>
                </a:solidFill>
                <a:latin typeface="Montserrat Medium"/>
                <a:ea typeface="Montserrat Medium"/>
                <a:cs typeface="Montserrat Medium"/>
                <a:sym typeface="Montserrat Medium"/>
              </a:rPr>
              <a:t>2. User signs a message which contains (message + nonce</a:t>
            </a:r>
            <a:r>
              <a:rPr lang="en" sz="1300" u="sng">
                <a:solidFill>
                  <a:schemeClr val="dk1"/>
                </a:solidFill>
                <a:latin typeface="Montserrat Medium"/>
                <a:ea typeface="Montserrat Medium"/>
                <a:cs typeface="Montserrat Medium"/>
                <a:sym typeface="Montserrat Medium"/>
              </a:rPr>
              <a:t>)</a:t>
            </a:r>
            <a:r>
              <a:rPr lang="en" sz="1300">
                <a:solidFill>
                  <a:schemeClr val="dk1"/>
                </a:solidFill>
                <a:latin typeface="Montserrat Medium"/>
                <a:ea typeface="Montserrat Medium"/>
                <a:cs typeface="Montserrat Medium"/>
                <a:sym typeface="Montserrat Medium"/>
              </a:rPr>
              <a:t> with wallet to create a unique signature.</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300">
                <a:solidFill>
                  <a:schemeClr val="dk1"/>
                </a:solidFill>
                <a:latin typeface="Montserrat Medium"/>
                <a:ea typeface="Montserrat Medium"/>
                <a:cs typeface="Montserrat Medium"/>
                <a:sym typeface="Montserrat Medium"/>
              </a:rPr>
              <a:t>3. Backend verifies the signature by recovering the address of signer  and generate the auth token.</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300">
                <a:solidFill>
                  <a:schemeClr val="dk1"/>
                </a:solidFill>
                <a:latin typeface="Montserrat Medium"/>
                <a:ea typeface="Montserrat Medium"/>
                <a:cs typeface="Montserrat Medium"/>
                <a:sym typeface="Montserrat Medium"/>
              </a:rPr>
              <a:t>4.</a:t>
            </a:r>
            <a:r>
              <a:rPr lang="en" sz="1300">
                <a:solidFill>
                  <a:schemeClr val="dk1"/>
                </a:solidFill>
                <a:latin typeface="Montserrat Medium"/>
                <a:ea typeface="Montserrat Medium"/>
                <a:cs typeface="Montserrat Medium"/>
                <a:sym typeface="Montserrat Medium"/>
              </a:rPr>
              <a:t> Backend expires the current nonce, so a unique nonce is created next time the user login.</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endParaRPr>
          </a:p>
        </p:txBody>
      </p:sp>
      <p:pic>
        <p:nvPicPr>
          <p:cNvPr id="396" name="Google Shape;396;p41"/>
          <p:cNvPicPr preferRelativeResize="0"/>
          <p:nvPr/>
        </p:nvPicPr>
        <p:blipFill>
          <a:blip r:embed="rId3">
            <a:alphaModFix/>
          </a:blip>
          <a:stretch>
            <a:fillRect/>
          </a:stretch>
        </p:blipFill>
        <p:spPr>
          <a:xfrm>
            <a:off x="3330100" y="0"/>
            <a:ext cx="5813901"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2"/>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402" name="Google Shape;402;p42"/>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403" name="Google Shape;403;p42"/>
          <p:cNvPicPr preferRelativeResize="0"/>
          <p:nvPr/>
        </p:nvPicPr>
        <p:blipFill>
          <a:blip r:embed="rId5">
            <a:alphaModFix/>
          </a:blip>
          <a:stretch>
            <a:fillRect/>
          </a:stretch>
        </p:blipFill>
        <p:spPr>
          <a:xfrm>
            <a:off x="298238" y="167197"/>
            <a:ext cx="445425" cy="454450"/>
          </a:xfrm>
          <a:prstGeom prst="rect">
            <a:avLst/>
          </a:prstGeom>
          <a:noFill/>
          <a:ln>
            <a:noFill/>
          </a:ln>
        </p:spPr>
      </p:pic>
      <p:sp>
        <p:nvSpPr>
          <p:cNvPr id="404" name="Google Shape;404;p42"/>
          <p:cNvSpPr txBox="1"/>
          <p:nvPr>
            <p:ph type="title"/>
          </p:nvPr>
        </p:nvSpPr>
        <p:spPr>
          <a:xfrm>
            <a:off x="2321375" y="167200"/>
            <a:ext cx="4793100" cy="5388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2300">
                <a:latin typeface="Montserrat"/>
                <a:ea typeface="Montserrat"/>
                <a:cs typeface="Montserrat"/>
                <a:sym typeface="Montserrat"/>
              </a:rPr>
              <a:t>Example of Auth Workflow</a:t>
            </a:r>
            <a:endParaRPr b="1" sz="2300">
              <a:latin typeface="Montserrat"/>
              <a:ea typeface="Montserrat"/>
              <a:cs typeface="Montserrat"/>
              <a:sym typeface="Montserrat"/>
            </a:endParaRPr>
          </a:p>
        </p:txBody>
      </p:sp>
      <p:pic>
        <p:nvPicPr>
          <p:cNvPr id="405" name="Google Shape;405;p42"/>
          <p:cNvPicPr preferRelativeResize="0"/>
          <p:nvPr/>
        </p:nvPicPr>
        <p:blipFill>
          <a:blip r:embed="rId6">
            <a:alphaModFix/>
          </a:blip>
          <a:stretch>
            <a:fillRect/>
          </a:stretch>
        </p:blipFill>
        <p:spPr>
          <a:xfrm>
            <a:off x="111575" y="924988"/>
            <a:ext cx="8839204" cy="1398390"/>
          </a:xfrm>
          <a:prstGeom prst="rect">
            <a:avLst/>
          </a:prstGeom>
          <a:noFill/>
          <a:ln>
            <a:noFill/>
          </a:ln>
        </p:spPr>
      </p:pic>
      <p:pic>
        <p:nvPicPr>
          <p:cNvPr id="406" name="Google Shape;406;p42"/>
          <p:cNvPicPr preferRelativeResize="0"/>
          <p:nvPr/>
        </p:nvPicPr>
        <p:blipFill>
          <a:blip r:embed="rId7">
            <a:alphaModFix/>
          </a:blip>
          <a:stretch>
            <a:fillRect/>
          </a:stretch>
        </p:blipFill>
        <p:spPr>
          <a:xfrm>
            <a:off x="152400" y="2861440"/>
            <a:ext cx="8839204" cy="1799779"/>
          </a:xfrm>
          <a:prstGeom prst="rect">
            <a:avLst/>
          </a:prstGeom>
          <a:noFill/>
          <a:ln>
            <a:noFill/>
          </a:ln>
        </p:spPr>
      </p:pic>
      <p:cxnSp>
        <p:nvCxnSpPr>
          <p:cNvPr id="407" name="Google Shape;407;p42"/>
          <p:cNvCxnSpPr/>
          <p:nvPr/>
        </p:nvCxnSpPr>
        <p:spPr>
          <a:xfrm>
            <a:off x="3757700" y="2365913"/>
            <a:ext cx="9000" cy="4530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nvSpPr>
        <p:spPr>
          <a:xfrm>
            <a:off x="640925" y="1309675"/>
            <a:ext cx="7524900" cy="28785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AutoNum type="arabicPeriod"/>
            </a:pPr>
            <a:r>
              <a:rPr lang="en" sz="2000">
                <a:solidFill>
                  <a:schemeClr val="dk1"/>
                </a:solidFill>
                <a:latin typeface="Montserrat"/>
                <a:ea typeface="Montserrat"/>
                <a:cs typeface="Montserrat"/>
                <a:sym typeface="Montserrat"/>
              </a:rPr>
              <a:t>Missing random nonce</a:t>
            </a:r>
            <a:endParaRPr sz="2000">
              <a:solidFill>
                <a:schemeClr val="dk1"/>
              </a:solidFill>
              <a:latin typeface="Montserrat"/>
              <a:ea typeface="Montserrat"/>
              <a:cs typeface="Montserrat"/>
              <a:sym typeface="Montserrat"/>
            </a:endParaRPr>
          </a:p>
          <a:p>
            <a:pPr indent="-355600" lvl="1" marL="9144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Signature Replay</a:t>
            </a:r>
            <a:endParaRPr sz="20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20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AutoNum type="arabicPeriod"/>
            </a:pPr>
            <a:r>
              <a:rPr lang="en" sz="2000">
                <a:solidFill>
                  <a:schemeClr val="dk1"/>
                </a:solidFill>
                <a:latin typeface="Montserrat"/>
                <a:ea typeface="Montserrat"/>
                <a:cs typeface="Montserrat"/>
                <a:sym typeface="Montserrat"/>
              </a:rPr>
              <a:t>Validator </a:t>
            </a:r>
            <a:r>
              <a:rPr lang="en" sz="2000">
                <a:solidFill>
                  <a:schemeClr val="dk1"/>
                </a:solidFill>
                <a:latin typeface="Montserrat"/>
                <a:ea typeface="Montserrat"/>
                <a:cs typeface="Montserrat"/>
                <a:sym typeface="Montserrat"/>
              </a:rPr>
              <a:t>accepts arbitrary</a:t>
            </a:r>
            <a:r>
              <a:rPr lang="en" sz="2000">
                <a:solidFill>
                  <a:schemeClr val="dk1"/>
                </a:solidFill>
                <a:latin typeface="Montserrat"/>
                <a:ea typeface="Montserrat"/>
                <a:cs typeface="Montserrat"/>
                <a:sym typeface="Montserrat"/>
              </a:rPr>
              <a:t> message.</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Droid Serif"/>
              <a:ea typeface="Droid Serif"/>
              <a:cs typeface="Droid Serif"/>
              <a:sym typeface="Droid Serif"/>
            </a:endParaRPr>
          </a:p>
          <a:p>
            <a:pPr indent="0" lvl="0" marL="914400" rtl="0" algn="l">
              <a:spcBef>
                <a:spcPts val="0"/>
              </a:spcBef>
              <a:spcAft>
                <a:spcPts val="0"/>
              </a:spcAft>
              <a:buNone/>
            </a:pPr>
            <a:r>
              <a:rPr b="1" lang="en" sz="1500">
                <a:solidFill>
                  <a:schemeClr val="dk1"/>
                </a:solidFill>
                <a:latin typeface="Courier New"/>
                <a:ea typeface="Courier New"/>
                <a:cs typeface="Courier New"/>
                <a:sym typeface="Courier New"/>
              </a:rPr>
              <a:t>{sigHash:"0xabc..",userAddr:"[victim address]"}</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500">
              <a:solidFill>
                <a:schemeClr val="dk1"/>
              </a:solidFill>
              <a:latin typeface="Droid Serif"/>
              <a:ea typeface="Droid Serif"/>
              <a:cs typeface="Droid Serif"/>
              <a:sym typeface="Droid Serif"/>
            </a:endParaRPr>
          </a:p>
          <a:p>
            <a:pPr indent="-355600" lvl="1" marL="9144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Logged in as victim</a:t>
            </a:r>
            <a:r>
              <a:rPr lang="en" sz="2000">
                <a:solidFill>
                  <a:schemeClr val="dk1"/>
                </a:solidFill>
                <a:latin typeface="Montserrat"/>
                <a:ea typeface="Montserrat"/>
                <a:cs typeface="Montserrat"/>
                <a:sym typeface="Montserrat"/>
              </a:rPr>
              <a:t>.</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p:txBody>
      </p:sp>
      <p:sp>
        <p:nvSpPr>
          <p:cNvPr id="413" name="Google Shape;413;p43"/>
          <p:cNvSpPr txBox="1"/>
          <p:nvPr>
            <p:ph type="title"/>
          </p:nvPr>
        </p:nvSpPr>
        <p:spPr>
          <a:xfrm>
            <a:off x="604650" y="445025"/>
            <a:ext cx="7207500" cy="6771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3200">
                <a:latin typeface="Montserrat"/>
                <a:ea typeface="Montserrat"/>
                <a:cs typeface="Montserrat"/>
                <a:sym typeface="Montserrat"/>
              </a:rPr>
              <a:t>Authentication Vulnerabilities</a:t>
            </a:r>
            <a:endParaRPr b="1" sz="3200">
              <a:latin typeface="Montserrat"/>
              <a:ea typeface="Montserrat"/>
              <a:cs typeface="Montserrat"/>
              <a:sym typeface="Montserrat"/>
            </a:endParaRPr>
          </a:p>
        </p:txBody>
      </p:sp>
      <p:pic>
        <p:nvPicPr>
          <p:cNvPr id="414" name="Google Shape;414;p43"/>
          <p:cNvPicPr preferRelativeResize="0"/>
          <p:nvPr/>
        </p:nvPicPr>
        <p:blipFill rotWithShape="1">
          <a:blip r:embed="rId3">
            <a:alphaModFix/>
          </a:blip>
          <a:srcRect b="-115820" l="0" r="0" t="115820"/>
          <a:stretch/>
        </p:blipFill>
        <p:spPr>
          <a:xfrm>
            <a:off x="949250" y="2794825"/>
            <a:ext cx="5143501" cy="73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4"/>
          <p:cNvSpPr txBox="1"/>
          <p:nvPr/>
        </p:nvSpPr>
        <p:spPr>
          <a:xfrm>
            <a:off x="298250" y="1759350"/>
            <a:ext cx="836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Applications that generate signatures but do not use a random nonce to generate the signatures are vulnerable to replay attacks.</a:t>
            </a:r>
            <a:endParaRPr>
              <a:solidFill>
                <a:schemeClr val="dk1"/>
              </a:solidFill>
              <a:latin typeface="Montserrat Medium"/>
              <a:ea typeface="Montserrat Medium"/>
              <a:cs typeface="Montserrat Medium"/>
              <a:sym typeface="Montserrat Medium"/>
            </a:endParaRPr>
          </a:p>
        </p:txBody>
      </p:sp>
      <p:pic>
        <p:nvPicPr>
          <p:cNvPr id="420" name="Google Shape;420;p44"/>
          <p:cNvPicPr preferRelativeResize="0"/>
          <p:nvPr/>
        </p:nvPicPr>
        <p:blipFill>
          <a:blip r:embed="rId3">
            <a:alphaModFix/>
          </a:blip>
          <a:stretch>
            <a:fillRect/>
          </a:stretch>
        </p:blipFill>
        <p:spPr>
          <a:xfrm>
            <a:off x="152400" y="2496075"/>
            <a:ext cx="8839204" cy="1601242"/>
          </a:xfrm>
          <a:prstGeom prst="rect">
            <a:avLst/>
          </a:prstGeom>
          <a:noFill/>
          <a:ln>
            <a:noFill/>
          </a:ln>
        </p:spPr>
      </p:pic>
      <p:cxnSp>
        <p:nvCxnSpPr>
          <p:cNvPr id="421" name="Google Shape;421;p44"/>
          <p:cNvCxnSpPr/>
          <p:nvPr/>
        </p:nvCxnSpPr>
        <p:spPr>
          <a:xfrm rot="10800000">
            <a:off x="681250" y="3860000"/>
            <a:ext cx="949800" cy="561300"/>
          </a:xfrm>
          <a:prstGeom prst="straightConnector1">
            <a:avLst/>
          </a:prstGeom>
          <a:noFill/>
          <a:ln cap="flat" cmpd="sng" w="9525">
            <a:solidFill>
              <a:schemeClr val="dk1"/>
            </a:solidFill>
            <a:prstDash val="solid"/>
            <a:round/>
            <a:headEnd len="med" w="med" type="none"/>
            <a:tailEnd len="med" w="med" type="triangle"/>
          </a:ln>
        </p:spPr>
      </p:cxnSp>
      <p:sp>
        <p:nvSpPr>
          <p:cNvPr id="422" name="Google Shape;422;p44"/>
          <p:cNvSpPr txBox="1"/>
          <p:nvPr/>
        </p:nvSpPr>
        <p:spPr>
          <a:xfrm>
            <a:off x="1586625" y="4218450"/>
            <a:ext cx="645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No nonce is used to generate a signature therefore making it vulnerable to signature replay attacks.</a:t>
            </a:r>
            <a:endParaRPr>
              <a:solidFill>
                <a:schemeClr val="dk1"/>
              </a:solidFill>
              <a:latin typeface="Montserrat"/>
              <a:ea typeface="Montserrat"/>
              <a:cs typeface="Montserrat"/>
              <a:sym typeface="Montserrat"/>
            </a:endParaRPr>
          </a:p>
        </p:txBody>
      </p:sp>
      <p:pic>
        <p:nvPicPr>
          <p:cNvPr id="423" name="Google Shape;423;p44"/>
          <p:cNvPicPr preferRelativeResize="0"/>
          <p:nvPr/>
        </p:nvPicPr>
        <p:blipFill rotWithShape="1">
          <a:blip r:embed="rId4">
            <a:alphaModFix/>
          </a:blip>
          <a:srcRect b="0" l="-3640" r="3639" t="0"/>
          <a:stretch/>
        </p:blipFill>
        <p:spPr>
          <a:xfrm>
            <a:off x="-604850" y="-717425"/>
            <a:ext cx="1441125" cy="1441125"/>
          </a:xfrm>
          <a:prstGeom prst="rect">
            <a:avLst/>
          </a:prstGeom>
          <a:noFill/>
          <a:ln>
            <a:noFill/>
          </a:ln>
        </p:spPr>
      </p:pic>
      <p:pic>
        <p:nvPicPr>
          <p:cNvPr id="424" name="Google Shape;424;p44"/>
          <p:cNvPicPr preferRelativeResize="0"/>
          <p:nvPr/>
        </p:nvPicPr>
        <p:blipFill rotWithShape="1">
          <a:blip r:embed="rId5">
            <a:alphaModFix/>
          </a:blip>
          <a:srcRect b="-34280" l="29840" r="-29840" t="34280"/>
          <a:stretch/>
        </p:blipFill>
        <p:spPr>
          <a:xfrm>
            <a:off x="172525" y="0"/>
            <a:ext cx="1160800" cy="1154475"/>
          </a:xfrm>
          <a:prstGeom prst="rect">
            <a:avLst/>
          </a:prstGeom>
          <a:noFill/>
          <a:ln>
            <a:noFill/>
          </a:ln>
        </p:spPr>
      </p:pic>
      <p:pic>
        <p:nvPicPr>
          <p:cNvPr id="425" name="Google Shape;425;p44"/>
          <p:cNvPicPr preferRelativeResize="0"/>
          <p:nvPr/>
        </p:nvPicPr>
        <p:blipFill>
          <a:blip r:embed="rId6">
            <a:alphaModFix/>
          </a:blip>
          <a:stretch>
            <a:fillRect/>
          </a:stretch>
        </p:blipFill>
        <p:spPr>
          <a:xfrm>
            <a:off x="298238" y="167197"/>
            <a:ext cx="445425" cy="454450"/>
          </a:xfrm>
          <a:prstGeom prst="rect">
            <a:avLst/>
          </a:prstGeom>
          <a:noFill/>
          <a:ln>
            <a:noFill/>
          </a:ln>
        </p:spPr>
      </p:pic>
      <p:sp>
        <p:nvSpPr>
          <p:cNvPr id="426" name="Google Shape;426;p44"/>
          <p:cNvSpPr txBox="1"/>
          <p:nvPr>
            <p:ph type="title"/>
          </p:nvPr>
        </p:nvSpPr>
        <p:spPr>
          <a:xfrm>
            <a:off x="2321375" y="167200"/>
            <a:ext cx="4793100" cy="5388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2300">
                <a:latin typeface="Montserrat"/>
                <a:ea typeface="Montserrat"/>
                <a:cs typeface="Montserrat"/>
                <a:sym typeface="Montserrat"/>
              </a:rPr>
              <a:t>Missing Random Nonce</a:t>
            </a:r>
            <a:endParaRPr b="1" sz="2300">
              <a:latin typeface="Montserrat"/>
              <a:ea typeface="Montserrat"/>
              <a:cs typeface="Montserrat"/>
              <a:sym typeface="Montserrat"/>
            </a:endParaRPr>
          </a:p>
        </p:txBody>
      </p:sp>
      <p:sp>
        <p:nvSpPr>
          <p:cNvPr id="427" name="Google Shape;427;p44"/>
          <p:cNvSpPr txBox="1"/>
          <p:nvPr/>
        </p:nvSpPr>
        <p:spPr>
          <a:xfrm>
            <a:off x="298250" y="1022625"/>
            <a:ext cx="785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When a cryptographic signature intended for a single use is permitted to be replayed repeatedly, leads to signature replay attacks.</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txBox="1"/>
          <p:nvPr/>
        </p:nvSpPr>
        <p:spPr>
          <a:xfrm>
            <a:off x="172525" y="3482225"/>
            <a:ext cx="907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If an application only verifies the user-supplied signature without validating whether the provided message and signature are the same as those required by the application to generate JWT tokens, an </a:t>
            </a:r>
            <a:r>
              <a:rPr b="1" lang="en">
                <a:solidFill>
                  <a:schemeClr val="dk1"/>
                </a:solidFill>
                <a:latin typeface="Montserrat"/>
                <a:ea typeface="Montserrat"/>
                <a:cs typeface="Montserrat"/>
                <a:sym typeface="Montserrat"/>
              </a:rPr>
              <a:t>authentication bypass</a:t>
            </a:r>
            <a:r>
              <a:rPr lang="en">
                <a:solidFill>
                  <a:schemeClr val="dk1"/>
                </a:solidFill>
                <a:latin typeface="Montserrat"/>
                <a:ea typeface="Montserrat"/>
                <a:cs typeface="Montserrat"/>
                <a:sym typeface="Montserrat"/>
              </a:rPr>
              <a:t> could happen.</a:t>
            </a:r>
            <a:endParaRPr>
              <a:solidFill>
                <a:schemeClr val="dk1"/>
              </a:solidFill>
              <a:latin typeface="Montserrat"/>
              <a:ea typeface="Montserrat"/>
              <a:cs typeface="Montserrat"/>
              <a:sym typeface="Montserrat"/>
            </a:endParaRPr>
          </a:p>
        </p:txBody>
      </p:sp>
      <p:pic>
        <p:nvPicPr>
          <p:cNvPr id="433" name="Google Shape;433;p45"/>
          <p:cNvPicPr preferRelativeResize="0"/>
          <p:nvPr/>
        </p:nvPicPr>
        <p:blipFill>
          <a:blip r:embed="rId3">
            <a:alphaModFix/>
          </a:blip>
          <a:stretch>
            <a:fillRect/>
          </a:stretch>
        </p:blipFill>
        <p:spPr>
          <a:xfrm>
            <a:off x="172525" y="1233175"/>
            <a:ext cx="8640727" cy="1739575"/>
          </a:xfrm>
          <a:prstGeom prst="rect">
            <a:avLst/>
          </a:prstGeom>
          <a:noFill/>
          <a:ln>
            <a:noFill/>
          </a:ln>
        </p:spPr>
      </p:pic>
      <p:pic>
        <p:nvPicPr>
          <p:cNvPr id="434" name="Google Shape;434;p45"/>
          <p:cNvPicPr preferRelativeResize="0"/>
          <p:nvPr/>
        </p:nvPicPr>
        <p:blipFill rotWithShape="1">
          <a:blip r:embed="rId4">
            <a:alphaModFix/>
          </a:blip>
          <a:srcRect b="0" l="-3640" r="3639" t="0"/>
          <a:stretch/>
        </p:blipFill>
        <p:spPr>
          <a:xfrm>
            <a:off x="-604850" y="-717425"/>
            <a:ext cx="1441125" cy="1441125"/>
          </a:xfrm>
          <a:prstGeom prst="rect">
            <a:avLst/>
          </a:prstGeom>
          <a:noFill/>
          <a:ln>
            <a:noFill/>
          </a:ln>
        </p:spPr>
      </p:pic>
      <p:pic>
        <p:nvPicPr>
          <p:cNvPr id="435" name="Google Shape;435;p45"/>
          <p:cNvPicPr preferRelativeResize="0"/>
          <p:nvPr/>
        </p:nvPicPr>
        <p:blipFill rotWithShape="1">
          <a:blip r:embed="rId5">
            <a:alphaModFix/>
          </a:blip>
          <a:srcRect b="-34280" l="29840" r="-29840" t="34280"/>
          <a:stretch/>
        </p:blipFill>
        <p:spPr>
          <a:xfrm>
            <a:off x="172525" y="0"/>
            <a:ext cx="1160800" cy="1154475"/>
          </a:xfrm>
          <a:prstGeom prst="rect">
            <a:avLst/>
          </a:prstGeom>
          <a:noFill/>
          <a:ln>
            <a:noFill/>
          </a:ln>
        </p:spPr>
      </p:pic>
      <p:pic>
        <p:nvPicPr>
          <p:cNvPr id="436" name="Google Shape;436;p45"/>
          <p:cNvPicPr preferRelativeResize="0"/>
          <p:nvPr/>
        </p:nvPicPr>
        <p:blipFill>
          <a:blip r:embed="rId6">
            <a:alphaModFix/>
          </a:blip>
          <a:stretch>
            <a:fillRect/>
          </a:stretch>
        </p:blipFill>
        <p:spPr>
          <a:xfrm>
            <a:off x="298238" y="167197"/>
            <a:ext cx="445425" cy="454450"/>
          </a:xfrm>
          <a:prstGeom prst="rect">
            <a:avLst/>
          </a:prstGeom>
          <a:noFill/>
          <a:ln>
            <a:noFill/>
          </a:ln>
        </p:spPr>
      </p:pic>
      <p:sp>
        <p:nvSpPr>
          <p:cNvPr id="437" name="Google Shape;437;p45"/>
          <p:cNvSpPr txBox="1"/>
          <p:nvPr>
            <p:ph type="title"/>
          </p:nvPr>
        </p:nvSpPr>
        <p:spPr>
          <a:xfrm>
            <a:off x="1464125" y="167200"/>
            <a:ext cx="6420300" cy="5079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2100">
                <a:latin typeface="Montserrat"/>
                <a:ea typeface="Montserrat"/>
                <a:cs typeface="Montserrat"/>
                <a:sym typeface="Montserrat"/>
              </a:rPr>
              <a:t>Validator Arbitrary accepts any message</a:t>
            </a:r>
            <a:endParaRPr b="1" sz="21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txBox="1"/>
          <p:nvPr/>
        </p:nvSpPr>
        <p:spPr>
          <a:xfrm>
            <a:off x="5108500" y="962450"/>
            <a:ext cx="42129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Montserrat Medium"/>
                <a:ea typeface="Montserrat Medium"/>
                <a:cs typeface="Montserrat Medium"/>
                <a:sym typeface="Montserrat Medium"/>
              </a:rPr>
              <a:t>&gt; </a:t>
            </a:r>
            <a:r>
              <a:rPr lang="en" sz="1300">
                <a:solidFill>
                  <a:schemeClr val="dk1"/>
                </a:solidFill>
                <a:latin typeface="Montserrat Medium"/>
                <a:ea typeface="Montserrat Medium"/>
                <a:cs typeface="Montserrat Medium"/>
                <a:sym typeface="Montserrat Medium"/>
              </a:rPr>
              <a:t>We substituted a random signature picked from the database of Ethereum Verified Signatures for each of the three parameter </a:t>
            </a:r>
            <a:endParaRPr sz="1300">
              <a:solidFill>
                <a:schemeClr val="dk1"/>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AutoNum type="arabicPeriod"/>
            </a:pPr>
            <a:r>
              <a:rPr lang="en" sz="1300">
                <a:solidFill>
                  <a:schemeClr val="dk1"/>
                </a:solidFill>
                <a:latin typeface="Montserrat Medium"/>
                <a:ea typeface="Montserrat Medium"/>
                <a:cs typeface="Montserrat Medium"/>
                <a:sym typeface="Montserrat Medium"/>
              </a:rPr>
              <a:t>Address</a:t>
            </a:r>
            <a:endParaRPr sz="1300">
              <a:solidFill>
                <a:schemeClr val="dk1"/>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AutoNum type="arabicPeriod"/>
            </a:pPr>
            <a:r>
              <a:rPr lang="en" sz="1300">
                <a:solidFill>
                  <a:schemeClr val="dk1"/>
                </a:solidFill>
                <a:latin typeface="Montserrat Medium"/>
                <a:ea typeface="Montserrat Medium"/>
                <a:cs typeface="Montserrat Medium"/>
                <a:sym typeface="Montserrat Medium"/>
              </a:rPr>
              <a:t>Signature</a:t>
            </a:r>
            <a:endParaRPr sz="1300">
              <a:solidFill>
                <a:schemeClr val="dk1"/>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AutoNum type="arabicPeriod"/>
            </a:pPr>
            <a:r>
              <a:rPr lang="en" sz="1300">
                <a:solidFill>
                  <a:schemeClr val="dk1"/>
                </a:solidFill>
                <a:latin typeface="Montserrat Medium"/>
                <a:ea typeface="Montserrat Medium"/>
                <a:cs typeface="Montserrat Medium"/>
                <a:sym typeface="Montserrat Medium"/>
              </a:rPr>
              <a:t>and message.</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300">
                <a:solidFill>
                  <a:schemeClr val="dk1"/>
                </a:solidFill>
                <a:latin typeface="Montserrat Medium"/>
                <a:ea typeface="Montserrat Medium"/>
                <a:cs typeface="Montserrat Medium"/>
                <a:sym typeface="Montserrat Medium"/>
              </a:rPr>
              <a:t>&gt; If the application is not verifying that the message signed by the user is different from what the application asked the user to sign, an attacker could produce an auth token on the victim's behalf.</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p:txBody>
      </p:sp>
      <p:pic>
        <p:nvPicPr>
          <p:cNvPr id="443" name="Google Shape;443;p46"/>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444" name="Google Shape;444;p46"/>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445" name="Google Shape;445;p46"/>
          <p:cNvPicPr preferRelativeResize="0"/>
          <p:nvPr/>
        </p:nvPicPr>
        <p:blipFill>
          <a:blip r:embed="rId5">
            <a:alphaModFix/>
          </a:blip>
          <a:stretch>
            <a:fillRect/>
          </a:stretch>
        </p:blipFill>
        <p:spPr>
          <a:xfrm>
            <a:off x="298238" y="167197"/>
            <a:ext cx="445425" cy="454450"/>
          </a:xfrm>
          <a:prstGeom prst="rect">
            <a:avLst/>
          </a:prstGeom>
          <a:noFill/>
          <a:ln>
            <a:noFill/>
          </a:ln>
        </p:spPr>
      </p:pic>
      <p:pic>
        <p:nvPicPr>
          <p:cNvPr id="446" name="Google Shape;446;p46"/>
          <p:cNvPicPr preferRelativeResize="0"/>
          <p:nvPr/>
        </p:nvPicPr>
        <p:blipFill>
          <a:blip r:embed="rId6">
            <a:alphaModFix/>
          </a:blip>
          <a:stretch>
            <a:fillRect/>
          </a:stretch>
        </p:blipFill>
        <p:spPr>
          <a:xfrm>
            <a:off x="214575" y="994075"/>
            <a:ext cx="4894773" cy="2657574"/>
          </a:xfrm>
          <a:prstGeom prst="rect">
            <a:avLst/>
          </a:prstGeom>
          <a:noFill/>
          <a:ln>
            <a:noFill/>
          </a:ln>
        </p:spPr>
      </p:pic>
      <p:sp>
        <p:nvSpPr>
          <p:cNvPr id="447" name="Google Shape;447;p46"/>
          <p:cNvSpPr txBox="1"/>
          <p:nvPr>
            <p:ph type="title"/>
          </p:nvPr>
        </p:nvSpPr>
        <p:spPr>
          <a:xfrm>
            <a:off x="1464125" y="167200"/>
            <a:ext cx="6778200" cy="5079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2100">
                <a:latin typeface="Montserrat"/>
                <a:ea typeface="Montserrat"/>
                <a:cs typeface="Montserrat"/>
                <a:sym typeface="Montserrat"/>
              </a:rPr>
              <a:t>Validator Arbitrary accepts any message hash</a:t>
            </a:r>
            <a:endParaRPr b="1" sz="2100">
              <a:latin typeface="Montserrat"/>
              <a:ea typeface="Montserrat"/>
              <a:cs typeface="Montserrat"/>
              <a:sym typeface="Montserrat"/>
            </a:endParaRPr>
          </a:p>
        </p:txBody>
      </p:sp>
      <p:pic>
        <p:nvPicPr>
          <p:cNvPr id="448" name="Google Shape;448;p46"/>
          <p:cNvPicPr preferRelativeResize="0"/>
          <p:nvPr/>
        </p:nvPicPr>
        <p:blipFill>
          <a:blip r:embed="rId7">
            <a:alphaModFix/>
          </a:blip>
          <a:stretch>
            <a:fillRect/>
          </a:stretch>
        </p:blipFill>
        <p:spPr>
          <a:xfrm>
            <a:off x="356763" y="3894425"/>
            <a:ext cx="8430474" cy="1128125"/>
          </a:xfrm>
          <a:prstGeom prst="rect">
            <a:avLst/>
          </a:prstGeom>
          <a:noFill/>
          <a:ln>
            <a:noFill/>
          </a:ln>
        </p:spPr>
      </p:pic>
      <p:cxnSp>
        <p:nvCxnSpPr>
          <p:cNvPr id="449" name="Google Shape;449;p46"/>
          <p:cNvCxnSpPr/>
          <p:nvPr/>
        </p:nvCxnSpPr>
        <p:spPr>
          <a:xfrm>
            <a:off x="2309688" y="3446775"/>
            <a:ext cx="2176500" cy="1092600"/>
          </a:xfrm>
          <a:prstGeom prst="straightConnector1">
            <a:avLst/>
          </a:prstGeom>
          <a:noFill/>
          <a:ln cap="flat" cmpd="sng" w="19050">
            <a:solidFill>
              <a:srgbClr val="FF0000"/>
            </a:solidFill>
            <a:prstDash val="solid"/>
            <a:round/>
            <a:headEnd len="med" w="med" type="none"/>
            <a:tailEnd len="med" w="med" type="stealth"/>
          </a:ln>
          <a:effectLst>
            <a:outerShdw blurRad="57150" rotWithShape="0" algn="bl" dir="5400000" dist="19050">
              <a:srgbClr val="000000">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7"/>
          <p:cNvSpPr txBox="1"/>
          <p:nvPr>
            <p:ph type="title"/>
          </p:nvPr>
        </p:nvSpPr>
        <p:spPr>
          <a:xfrm>
            <a:off x="1536825" y="2166250"/>
            <a:ext cx="6384000" cy="7389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Client Side Injections</a:t>
            </a:r>
            <a:endParaRPr b="1" i="1" sz="2500">
              <a:latin typeface="Montserrat"/>
              <a:ea typeface="Montserrat"/>
              <a:cs typeface="Montserrat"/>
              <a:sym typeface="Montserrat"/>
            </a:endParaRPr>
          </a:p>
        </p:txBody>
      </p:sp>
      <p:pic>
        <p:nvPicPr>
          <p:cNvPr id="455" name="Google Shape;455;p47"/>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456" name="Google Shape;456;p47"/>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457" name="Google Shape;457;p47"/>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48"/>
          <p:cNvPicPr preferRelativeResize="0"/>
          <p:nvPr/>
        </p:nvPicPr>
        <p:blipFill>
          <a:blip r:embed="rId3">
            <a:alphaModFix/>
          </a:blip>
          <a:stretch>
            <a:fillRect/>
          </a:stretch>
        </p:blipFill>
        <p:spPr>
          <a:xfrm>
            <a:off x="152400" y="2571750"/>
            <a:ext cx="8839204" cy="2032844"/>
          </a:xfrm>
          <a:prstGeom prst="rect">
            <a:avLst/>
          </a:prstGeom>
          <a:noFill/>
          <a:ln>
            <a:noFill/>
          </a:ln>
        </p:spPr>
      </p:pic>
      <p:sp>
        <p:nvSpPr>
          <p:cNvPr id="463" name="Google Shape;463;p48"/>
          <p:cNvSpPr txBox="1"/>
          <p:nvPr/>
        </p:nvSpPr>
        <p:spPr>
          <a:xfrm>
            <a:off x="320850" y="2661275"/>
            <a:ext cx="68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4" name="Google Shape;464;p48"/>
          <p:cNvSpPr txBox="1"/>
          <p:nvPr/>
        </p:nvSpPr>
        <p:spPr>
          <a:xfrm>
            <a:off x="172525" y="1035938"/>
            <a:ext cx="8599200" cy="13131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Javascript injections (XSS) </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Substituting the contract addresses.</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Modifying transaction arguments or parameters.</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2000">
                <a:solidFill>
                  <a:schemeClr val="dk1"/>
                </a:solidFill>
                <a:latin typeface="Montserrat"/>
                <a:ea typeface="Montserrat"/>
                <a:cs typeface="Montserrat"/>
                <a:sym typeface="Montserrat"/>
              </a:rPr>
              <a:t>Severity stands </a:t>
            </a:r>
            <a:r>
              <a:rPr b="1" lang="en" sz="2000">
                <a:solidFill>
                  <a:schemeClr val="dk1"/>
                </a:solidFill>
                <a:latin typeface="Montserrat"/>
                <a:ea typeface="Montserrat"/>
                <a:cs typeface="Montserrat"/>
                <a:sym typeface="Montserrat"/>
              </a:rPr>
              <a:t>critical</a:t>
            </a:r>
            <a:r>
              <a:rPr lang="en" sz="2000">
                <a:solidFill>
                  <a:schemeClr val="dk1"/>
                </a:solidFill>
                <a:latin typeface="Montserrat"/>
                <a:ea typeface="Montserrat"/>
                <a:cs typeface="Montserrat"/>
                <a:sym typeface="Montserrat"/>
              </a:rPr>
              <a:t> considering the digital assets at risk. </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p:txBody>
      </p:sp>
      <p:sp>
        <p:nvSpPr>
          <p:cNvPr id="465" name="Google Shape;465;p48"/>
          <p:cNvSpPr txBox="1"/>
          <p:nvPr/>
        </p:nvSpPr>
        <p:spPr>
          <a:xfrm>
            <a:off x="5595000" y="190475"/>
            <a:ext cx="68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6" name="Google Shape;466;p48"/>
          <p:cNvSpPr txBox="1"/>
          <p:nvPr/>
        </p:nvSpPr>
        <p:spPr>
          <a:xfrm>
            <a:off x="2772875" y="1492388"/>
            <a:ext cx="68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7" name="Google Shape;467;p48"/>
          <p:cNvSpPr txBox="1"/>
          <p:nvPr/>
        </p:nvSpPr>
        <p:spPr>
          <a:xfrm>
            <a:off x="3548850" y="4604600"/>
            <a:ext cx="180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s</a:t>
            </a:r>
            <a:r>
              <a:rPr lang="en" sz="1300">
                <a:solidFill>
                  <a:schemeClr val="dk1"/>
                </a:solidFill>
              </a:rPr>
              <a:t>ource: </a:t>
            </a:r>
            <a:r>
              <a:rPr lang="en" sz="1300" u="sng">
                <a:solidFill>
                  <a:schemeClr val="hlink"/>
                </a:solidFill>
                <a:hlinkClick r:id="rId4"/>
              </a:rPr>
              <a:t>coindesk</a:t>
            </a:r>
            <a:endParaRPr sz="1300">
              <a:solidFill>
                <a:schemeClr val="dk1"/>
              </a:solidFill>
            </a:endParaRPr>
          </a:p>
        </p:txBody>
      </p:sp>
      <p:pic>
        <p:nvPicPr>
          <p:cNvPr id="468" name="Google Shape;468;p48"/>
          <p:cNvPicPr preferRelativeResize="0"/>
          <p:nvPr/>
        </p:nvPicPr>
        <p:blipFill rotWithShape="1">
          <a:blip r:embed="rId5">
            <a:alphaModFix/>
          </a:blip>
          <a:srcRect b="0" l="-3640" r="3639" t="0"/>
          <a:stretch/>
        </p:blipFill>
        <p:spPr>
          <a:xfrm>
            <a:off x="-604850" y="-717425"/>
            <a:ext cx="1441125" cy="1441125"/>
          </a:xfrm>
          <a:prstGeom prst="rect">
            <a:avLst/>
          </a:prstGeom>
          <a:noFill/>
          <a:ln>
            <a:noFill/>
          </a:ln>
        </p:spPr>
      </p:pic>
      <p:pic>
        <p:nvPicPr>
          <p:cNvPr id="469" name="Google Shape;469;p48"/>
          <p:cNvPicPr preferRelativeResize="0"/>
          <p:nvPr/>
        </p:nvPicPr>
        <p:blipFill rotWithShape="1">
          <a:blip r:embed="rId6">
            <a:alphaModFix/>
          </a:blip>
          <a:srcRect b="-34280" l="29840" r="-29840" t="34280"/>
          <a:stretch/>
        </p:blipFill>
        <p:spPr>
          <a:xfrm>
            <a:off x="172525" y="0"/>
            <a:ext cx="1160800" cy="1154475"/>
          </a:xfrm>
          <a:prstGeom prst="rect">
            <a:avLst/>
          </a:prstGeom>
          <a:noFill/>
          <a:ln>
            <a:noFill/>
          </a:ln>
        </p:spPr>
      </p:pic>
      <p:pic>
        <p:nvPicPr>
          <p:cNvPr id="470" name="Google Shape;470;p48"/>
          <p:cNvPicPr preferRelativeResize="0"/>
          <p:nvPr/>
        </p:nvPicPr>
        <p:blipFill>
          <a:blip r:embed="rId7">
            <a:alphaModFix/>
          </a:blip>
          <a:stretch>
            <a:fillRect/>
          </a:stretch>
        </p:blipFill>
        <p:spPr>
          <a:xfrm>
            <a:off x="298238" y="167197"/>
            <a:ext cx="445425" cy="45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1"/>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302" name="Google Shape;302;p31"/>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303" name="Google Shape;303;p31"/>
          <p:cNvPicPr preferRelativeResize="0"/>
          <p:nvPr/>
        </p:nvPicPr>
        <p:blipFill>
          <a:blip r:embed="rId5">
            <a:alphaModFix/>
          </a:blip>
          <a:stretch>
            <a:fillRect/>
          </a:stretch>
        </p:blipFill>
        <p:spPr>
          <a:xfrm>
            <a:off x="298238" y="167197"/>
            <a:ext cx="445425" cy="454450"/>
          </a:xfrm>
          <a:prstGeom prst="rect">
            <a:avLst/>
          </a:prstGeom>
          <a:noFill/>
          <a:ln>
            <a:noFill/>
          </a:ln>
        </p:spPr>
      </p:pic>
      <p:sp>
        <p:nvSpPr>
          <p:cNvPr id="304" name="Google Shape;304;p31"/>
          <p:cNvSpPr txBox="1"/>
          <p:nvPr/>
        </p:nvSpPr>
        <p:spPr>
          <a:xfrm>
            <a:off x="-62200" y="1200900"/>
            <a:ext cx="5587800" cy="395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700">
              <a:solidFill>
                <a:srgbClr val="FFFFFF"/>
              </a:solidFill>
              <a:latin typeface="Montserrat Medium"/>
              <a:ea typeface="Montserrat Medium"/>
              <a:cs typeface="Montserrat Medium"/>
              <a:sym typeface="Montserrat Medium"/>
            </a:endParaRPr>
          </a:p>
          <a:p>
            <a:pPr indent="-336550" lvl="0" marL="457200" rtl="0" algn="l">
              <a:lnSpc>
                <a:spcPct val="115000"/>
              </a:lnSpc>
              <a:spcBef>
                <a:spcPts val="1200"/>
              </a:spcBef>
              <a:spcAft>
                <a:spcPts val="0"/>
              </a:spcAft>
              <a:buClr>
                <a:srgbClr val="FFFFFF"/>
              </a:buClr>
              <a:buSzPts val="1700"/>
              <a:buFont typeface="Montserrat Medium"/>
              <a:buChar char="●"/>
            </a:pPr>
            <a:r>
              <a:rPr lang="en" sz="1700">
                <a:solidFill>
                  <a:srgbClr val="FFFFFF"/>
                </a:solidFill>
                <a:latin typeface="Montserrat Medium"/>
                <a:ea typeface="Montserrat Medium"/>
                <a:cs typeface="Montserrat Medium"/>
                <a:sym typeface="Montserrat Medium"/>
              </a:rPr>
              <a:t>Smart contract </a:t>
            </a:r>
            <a:r>
              <a:rPr lang="en" sz="1700">
                <a:solidFill>
                  <a:srgbClr val="FFFFFF"/>
                </a:solidFill>
                <a:latin typeface="Montserrat Medium"/>
                <a:ea typeface="Montserrat Medium"/>
                <a:cs typeface="Montserrat Medium"/>
                <a:sym typeface="Montserrat Medium"/>
              </a:rPr>
              <a:t>triagers</a:t>
            </a:r>
            <a:r>
              <a:rPr lang="en" sz="1700">
                <a:solidFill>
                  <a:srgbClr val="FFFFFF"/>
                </a:solidFill>
                <a:latin typeface="Montserrat Medium"/>
                <a:ea typeface="Montserrat Medium"/>
                <a:cs typeface="Montserrat Medium"/>
                <a:sym typeface="Montserrat Medium"/>
              </a:rPr>
              <a:t> at @immunefi</a:t>
            </a:r>
            <a:endParaRPr sz="1700">
              <a:solidFill>
                <a:srgbClr val="FFFFFF"/>
              </a:solidFill>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Clr>
                <a:srgbClr val="FFFFFF"/>
              </a:buClr>
              <a:buSzPts val="1700"/>
              <a:buFont typeface="Montserrat Medium"/>
              <a:buChar char="●"/>
            </a:pPr>
            <a:r>
              <a:rPr lang="en" sz="1700">
                <a:solidFill>
                  <a:srgbClr val="FFFFFF"/>
                </a:solidFill>
                <a:latin typeface="Montserrat Medium"/>
                <a:ea typeface="Montserrat Medium"/>
                <a:cs typeface="Montserrat Medium"/>
                <a:sym typeface="Montserrat Medium"/>
              </a:rPr>
              <a:t>Interested in investigating EVM based defi hacks.</a:t>
            </a:r>
            <a:endParaRPr sz="1700">
              <a:solidFill>
                <a:srgbClr val="FFFFFF"/>
              </a:solidFill>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Clr>
                <a:srgbClr val="FFFFFF"/>
              </a:buClr>
              <a:buSzPts val="1700"/>
              <a:buFont typeface="Montserrat Medium"/>
              <a:buChar char="●"/>
            </a:pPr>
            <a:r>
              <a:rPr lang="en" sz="1700">
                <a:solidFill>
                  <a:srgbClr val="FFFFFF"/>
                </a:solidFill>
                <a:latin typeface="Montserrat Medium"/>
                <a:ea typeface="Montserrat Medium"/>
                <a:cs typeface="Montserrat Medium"/>
                <a:sym typeface="Montserrat Medium"/>
              </a:rPr>
              <a:t>Previously worked as an appsec engineer in web2 space.</a:t>
            </a:r>
            <a:endParaRPr sz="1700">
              <a:solidFill>
                <a:srgbClr val="FFFFFF"/>
              </a:solidFill>
              <a:latin typeface="Montserrat Medium"/>
              <a:ea typeface="Montserrat Medium"/>
              <a:cs typeface="Montserrat Medium"/>
              <a:sym typeface="Montserrat Medium"/>
            </a:endParaRPr>
          </a:p>
          <a:p>
            <a:pPr indent="-336550" lvl="0" marL="457200" rtl="0" algn="l">
              <a:lnSpc>
                <a:spcPct val="115000"/>
              </a:lnSpc>
              <a:spcBef>
                <a:spcPts val="0"/>
              </a:spcBef>
              <a:spcAft>
                <a:spcPts val="0"/>
              </a:spcAft>
              <a:buClr>
                <a:srgbClr val="FFFFFF"/>
              </a:buClr>
              <a:buSzPts val="1700"/>
              <a:buFont typeface="Montserrat Medium"/>
              <a:buChar char="●"/>
            </a:pPr>
            <a:r>
              <a:rPr lang="en" sz="1700">
                <a:solidFill>
                  <a:srgbClr val="FFFFFF"/>
                </a:solidFill>
                <a:latin typeface="Montserrat Medium"/>
                <a:ea typeface="Montserrat Medium"/>
                <a:cs typeface="Montserrat Medium"/>
                <a:sym typeface="Montserrat Medium"/>
              </a:rPr>
              <a:t>Create educational content.</a:t>
            </a:r>
            <a:endParaRPr sz="1700">
              <a:solidFill>
                <a:srgbClr val="FFFFFF"/>
              </a:solidFill>
              <a:latin typeface="Montserrat Medium"/>
              <a:ea typeface="Montserrat Medium"/>
              <a:cs typeface="Montserrat Medium"/>
              <a:sym typeface="Montserrat Medium"/>
            </a:endParaRPr>
          </a:p>
          <a:p>
            <a:pPr indent="0" lvl="0" marL="914400" rtl="0" algn="l">
              <a:lnSpc>
                <a:spcPct val="115000"/>
              </a:lnSpc>
              <a:spcBef>
                <a:spcPts val="120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914400" rtl="0" algn="l">
              <a:lnSpc>
                <a:spcPct val="115000"/>
              </a:lnSpc>
              <a:spcBef>
                <a:spcPts val="120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300">
                <a:solidFill>
                  <a:srgbClr val="FFFFFF"/>
                </a:solidFill>
                <a:latin typeface="Montserrat Medium"/>
                <a:ea typeface="Montserrat Medium"/>
                <a:cs typeface="Montserrat Medium"/>
                <a:sym typeface="Montserrat Medium"/>
              </a:rPr>
              <a:t>             @immunefi-team/community-challenges</a:t>
            </a:r>
            <a:endParaRPr sz="1300">
              <a:solidFill>
                <a:srgbClr val="FFFFFF"/>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en" sz="1300">
                <a:solidFill>
                  <a:srgbClr val="FFFFFF"/>
                </a:solidFill>
                <a:latin typeface="Montserrat Medium"/>
                <a:ea typeface="Montserrat Medium"/>
                <a:cs typeface="Montserrat Medium"/>
                <a:sym typeface="Montserrat Medium"/>
              </a:rPr>
              <a:t>            https://immunefi.medium.com</a:t>
            </a:r>
            <a:endParaRPr sz="1300">
              <a:solidFill>
                <a:srgbClr val="FFFFFF"/>
              </a:solidFill>
              <a:latin typeface="Montserrat Medium"/>
              <a:ea typeface="Montserrat Medium"/>
              <a:cs typeface="Montserrat Medium"/>
              <a:sym typeface="Montserrat Medium"/>
            </a:endParaRPr>
          </a:p>
        </p:txBody>
      </p:sp>
      <p:sp>
        <p:nvSpPr>
          <p:cNvPr id="305" name="Google Shape;305;p31"/>
          <p:cNvSpPr txBox="1"/>
          <p:nvPr/>
        </p:nvSpPr>
        <p:spPr>
          <a:xfrm>
            <a:off x="5451425" y="3559813"/>
            <a:ext cx="177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212C"/>
                </a:solidFill>
              </a:rPr>
              <a:t>            </a:t>
            </a:r>
            <a:r>
              <a:rPr lang="en" sz="1200">
                <a:solidFill>
                  <a:srgbClr val="FFFFFF"/>
                </a:solidFill>
              </a:rPr>
              <a:t>ArbazKiraak</a:t>
            </a:r>
            <a:endParaRPr sz="1200">
              <a:solidFill>
                <a:srgbClr val="FFFFFF"/>
              </a:solidFill>
            </a:endParaRPr>
          </a:p>
        </p:txBody>
      </p:sp>
      <p:sp>
        <p:nvSpPr>
          <p:cNvPr id="306" name="Google Shape;306;p31"/>
          <p:cNvSpPr txBox="1"/>
          <p:nvPr/>
        </p:nvSpPr>
        <p:spPr>
          <a:xfrm>
            <a:off x="5649850" y="1889638"/>
            <a:ext cx="3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7" name="Google Shape;307;p31"/>
          <p:cNvPicPr preferRelativeResize="0"/>
          <p:nvPr/>
        </p:nvPicPr>
        <p:blipFill rotWithShape="1">
          <a:blip r:embed="rId6">
            <a:alphaModFix/>
          </a:blip>
          <a:srcRect b="0" l="-2500" r="2499" t="0"/>
          <a:stretch/>
        </p:blipFill>
        <p:spPr>
          <a:xfrm>
            <a:off x="5356600" y="1709388"/>
            <a:ext cx="1774800" cy="1832262"/>
          </a:xfrm>
          <a:prstGeom prst="rect">
            <a:avLst/>
          </a:prstGeom>
          <a:noFill/>
          <a:ln>
            <a:noFill/>
          </a:ln>
        </p:spPr>
      </p:pic>
      <p:pic>
        <p:nvPicPr>
          <p:cNvPr id="308" name="Google Shape;308;p31"/>
          <p:cNvPicPr preferRelativeResize="0"/>
          <p:nvPr/>
        </p:nvPicPr>
        <p:blipFill>
          <a:blip r:embed="rId7">
            <a:alphaModFix/>
          </a:blip>
          <a:stretch>
            <a:fillRect/>
          </a:stretch>
        </p:blipFill>
        <p:spPr>
          <a:xfrm>
            <a:off x="7175200" y="1709400"/>
            <a:ext cx="1832250" cy="1832250"/>
          </a:xfrm>
          <a:prstGeom prst="rect">
            <a:avLst/>
          </a:prstGeom>
          <a:noFill/>
          <a:ln>
            <a:noFill/>
          </a:ln>
        </p:spPr>
      </p:pic>
      <p:sp>
        <p:nvSpPr>
          <p:cNvPr id="309" name="Google Shape;309;p31"/>
          <p:cNvSpPr txBox="1"/>
          <p:nvPr/>
        </p:nvSpPr>
        <p:spPr>
          <a:xfrm>
            <a:off x="7369200" y="3559813"/>
            <a:ext cx="177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212C"/>
                </a:solidFill>
              </a:rPr>
              <a:t>        </a:t>
            </a:r>
            <a:r>
              <a:rPr lang="en" sz="1200">
                <a:solidFill>
                  <a:srgbClr val="FFFFFF"/>
                </a:solidFill>
              </a:rPr>
              <a:t>0xrudra</a:t>
            </a:r>
            <a:r>
              <a:rPr lang="en" sz="1200">
                <a:solidFill>
                  <a:srgbClr val="FFFFFF"/>
                </a:solidFill>
              </a:rPr>
              <a:t>pratap</a:t>
            </a:r>
            <a:endParaRPr sz="1200">
              <a:solidFill>
                <a:srgbClr val="FFFFFF"/>
              </a:solidFill>
            </a:endParaRPr>
          </a:p>
        </p:txBody>
      </p:sp>
      <p:pic>
        <p:nvPicPr>
          <p:cNvPr id="310" name="Google Shape;310;p31"/>
          <p:cNvPicPr preferRelativeResize="0"/>
          <p:nvPr/>
        </p:nvPicPr>
        <p:blipFill>
          <a:blip r:embed="rId8">
            <a:alphaModFix/>
          </a:blip>
          <a:stretch>
            <a:fillRect/>
          </a:stretch>
        </p:blipFill>
        <p:spPr>
          <a:xfrm>
            <a:off x="7438350" y="3591925"/>
            <a:ext cx="305075" cy="305075"/>
          </a:xfrm>
          <a:prstGeom prst="rect">
            <a:avLst/>
          </a:prstGeom>
          <a:noFill/>
          <a:ln>
            <a:noFill/>
          </a:ln>
        </p:spPr>
      </p:pic>
      <p:pic>
        <p:nvPicPr>
          <p:cNvPr id="311" name="Google Shape;311;p31"/>
          <p:cNvPicPr preferRelativeResize="0"/>
          <p:nvPr/>
        </p:nvPicPr>
        <p:blipFill>
          <a:blip r:embed="rId8">
            <a:alphaModFix/>
          </a:blip>
          <a:stretch>
            <a:fillRect/>
          </a:stretch>
        </p:blipFill>
        <p:spPr>
          <a:xfrm>
            <a:off x="5703150" y="3591925"/>
            <a:ext cx="305075" cy="305075"/>
          </a:xfrm>
          <a:prstGeom prst="rect">
            <a:avLst/>
          </a:prstGeom>
          <a:noFill/>
          <a:ln>
            <a:noFill/>
          </a:ln>
        </p:spPr>
      </p:pic>
      <p:pic>
        <p:nvPicPr>
          <p:cNvPr id="312" name="Google Shape;312;p31"/>
          <p:cNvPicPr preferRelativeResize="0"/>
          <p:nvPr/>
        </p:nvPicPr>
        <p:blipFill>
          <a:blip r:embed="rId9">
            <a:alphaModFix/>
          </a:blip>
          <a:stretch>
            <a:fillRect/>
          </a:stretch>
        </p:blipFill>
        <p:spPr>
          <a:xfrm>
            <a:off x="172525" y="4315700"/>
            <a:ext cx="369300" cy="369300"/>
          </a:xfrm>
          <a:prstGeom prst="rect">
            <a:avLst/>
          </a:prstGeom>
          <a:noFill/>
          <a:ln>
            <a:noFill/>
          </a:ln>
        </p:spPr>
      </p:pic>
      <p:pic>
        <p:nvPicPr>
          <p:cNvPr id="313" name="Google Shape;313;p31"/>
          <p:cNvPicPr preferRelativeResize="0"/>
          <p:nvPr/>
        </p:nvPicPr>
        <p:blipFill>
          <a:blip r:embed="rId10">
            <a:alphaModFix/>
          </a:blip>
          <a:stretch>
            <a:fillRect/>
          </a:stretch>
        </p:blipFill>
        <p:spPr>
          <a:xfrm>
            <a:off x="172525" y="4731750"/>
            <a:ext cx="369300" cy="369300"/>
          </a:xfrm>
          <a:prstGeom prst="rect">
            <a:avLst/>
          </a:prstGeom>
          <a:noFill/>
          <a:ln>
            <a:noFill/>
          </a:ln>
        </p:spPr>
      </p:pic>
      <p:sp>
        <p:nvSpPr>
          <p:cNvPr id="314" name="Google Shape;314;p31"/>
          <p:cNvSpPr txBox="1"/>
          <p:nvPr>
            <p:ph type="title"/>
          </p:nvPr>
        </p:nvSpPr>
        <p:spPr>
          <a:xfrm>
            <a:off x="0" y="927775"/>
            <a:ext cx="2321100" cy="5388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2300">
                <a:latin typeface="Montserrat"/>
                <a:ea typeface="Montserrat"/>
                <a:cs typeface="Montserrat"/>
                <a:sym typeface="Montserrat"/>
              </a:rPr>
              <a:t>Who are we</a:t>
            </a:r>
            <a:endParaRPr b="1" sz="23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49"/>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476" name="Google Shape;476;p49"/>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477" name="Google Shape;477;p49"/>
          <p:cNvPicPr preferRelativeResize="0"/>
          <p:nvPr/>
        </p:nvPicPr>
        <p:blipFill>
          <a:blip r:embed="rId5">
            <a:alphaModFix/>
          </a:blip>
          <a:stretch>
            <a:fillRect/>
          </a:stretch>
        </p:blipFill>
        <p:spPr>
          <a:xfrm>
            <a:off x="298238" y="167197"/>
            <a:ext cx="445425" cy="454450"/>
          </a:xfrm>
          <a:prstGeom prst="rect">
            <a:avLst/>
          </a:prstGeom>
          <a:noFill/>
          <a:ln>
            <a:noFill/>
          </a:ln>
        </p:spPr>
      </p:pic>
      <p:sp>
        <p:nvSpPr>
          <p:cNvPr id="478" name="Google Shape;478;p49"/>
          <p:cNvSpPr txBox="1"/>
          <p:nvPr>
            <p:ph type="title"/>
          </p:nvPr>
        </p:nvSpPr>
        <p:spPr>
          <a:xfrm>
            <a:off x="1253375" y="63525"/>
            <a:ext cx="6093300" cy="6618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Montserrat"/>
                <a:ea typeface="Montserrat"/>
                <a:cs typeface="Montserrat"/>
                <a:sym typeface="Montserrat"/>
              </a:rPr>
              <a:t>Decentralized finance (DeFi)</a:t>
            </a:r>
            <a:endParaRPr b="1" sz="3100">
              <a:latin typeface="Montserrat"/>
              <a:ea typeface="Montserrat"/>
              <a:cs typeface="Montserrat"/>
              <a:sym typeface="Montserrat"/>
            </a:endParaRPr>
          </a:p>
        </p:txBody>
      </p:sp>
      <p:sp>
        <p:nvSpPr>
          <p:cNvPr id="479" name="Google Shape;479;p49"/>
          <p:cNvSpPr txBox="1"/>
          <p:nvPr/>
        </p:nvSpPr>
        <p:spPr>
          <a:xfrm>
            <a:off x="836275" y="1688525"/>
            <a:ext cx="7119300" cy="2277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Financial ecosystem based on blockchain technology.</a:t>
            </a:r>
            <a:endParaRPr sz="17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700">
              <a:solidFill>
                <a:schemeClr val="dk1"/>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It’s lets users buy and sell assets and perform financial services as a form of investment or financing without middleman.</a:t>
            </a:r>
            <a:endParaRPr sz="1700">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sz="1700">
              <a:solidFill>
                <a:schemeClr val="dk1"/>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Such as Decentralized Exchange(DEX), Borrow-Lending, Yield farming, Derivatives, etc. </a:t>
            </a:r>
            <a:endParaRPr sz="1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0"/>
          <p:cNvSpPr txBox="1"/>
          <p:nvPr>
            <p:ph type="title"/>
          </p:nvPr>
        </p:nvSpPr>
        <p:spPr>
          <a:xfrm>
            <a:off x="1624675" y="1886150"/>
            <a:ext cx="5857800" cy="1169700"/>
          </a:xfrm>
          <a:prstGeom prst="rect">
            <a:avLst/>
          </a:prstGeom>
          <a:gradFill>
            <a:gsLst>
              <a:gs pos="0">
                <a:srgbClr val="F01580"/>
              </a:gs>
              <a:gs pos="100000">
                <a:srgbClr val="9D10BF"/>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 sz="3200">
                <a:latin typeface="Montserrat"/>
                <a:ea typeface="Montserrat"/>
                <a:cs typeface="Montserrat"/>
                <a:sym typeface="Montserrat"/>
              </a:rPr>
              <a:t>Common smart contract </a:t>
            </a:r>
            <a:r>
              <a:rPr b="1" lang="en" sz="3200">
                <a:latin typeface="Montserrat"/>
                <a:ea typeface="Montserrat"/>
                <a:cs typeface="Montserrat"/>
                <a:sym typeface="Montserrat"/>
              </a:rPr>
              <a:t>vulnerabilities</a:t>
            </a:r>
            <a:endParaRPr b="1" sz="3200">
              <a:latin typeface="Montserrat"/>
              <a:ea typeface="Montserrat"/>
              <a:cs typeface="Montserrat"/>
              <a:sym typeface="Montserrat"/>
            </a:endParaRPr>
          </a:p>
        </p:txBody>
      </p:sp>
      <p:pic>
        <p:nvPicPr>
          <p:cNvPr id="485" name="Google Shape;485;p50"/>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486" name="Google Shape;486;p50"/>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487" name="Google Shape;487;p50"/>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1"/>
          <p:cNvSpPr txBox="1"/>
          <p:nvPr/>
        </p:nvSpPr>
        <p:spPr>
          <a:xfrm>
            <a:off x="1135975" y="13742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93" name="Google Shape;493;p51"/>
          <p:cNvSpPr txBox="1"/>
          <p:nvPr>
            <p:ph idx="1" type="body"/>
          </p:nvPr>
        </p:nvSpPr>
        <p:spPr>
          <a:xfrm>
            <a:off x="1868875" y="1374250"/>
            <a:ext cx="5877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FFFFFF"/>
                </a:solidFill>
              </a:rPr>
              <a:t>Unsafe external calls</a:t>
            </a:r>
            <a:endParaRPr>
              <a:solidFill>
                <a:srgbClr val="FFFFFF"/>
              </a:solidFill>
            </a:endParaRPr>
          </a:p>
        </p:txBody>
      </p:sp>
      <p:sp>
        <p:nvSpPr>
          <p:cNvPr id="494" name="Google Shape;494;p51"/>
          <p:cNvSpPr txBox="1"/>
          <p:nvPr/>
        </p:nvSpPr>
        <p:spPr>
          <a:xfrm>
            <a:off x="1135975" y="30653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95" name="Google Shape;495;p51"/>
          <p:cNvSpPr txBox="1"/>
          <p:nvPr>
            <p:ph idx="1" type="body"/>
          </p:nvPr>
        </p:nvSpPr>
        <p:spPr>
          <a:xfrm>
            <a:off x="1868875" y="3065363"/>
            <a:ext cx="5877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FFFFFF"/>
                </a:solidFill>
              </a:rPr>
              <a:t>Insecure external dependencies</a:t>
            </a:r>
            <a:endParaRPr>
              <a:solidFill>
                <a:srgbClr val="FFFFFF"/>
              </a:solidFill>
            </a:endParaRPr>
          </a:p>
        </p:txBody>
      </p:sp>
      <p:sp>
        <p:nvSpPr>
          <p:cNvPr id="496" name="Google Shape;496;p51"/>
          <p:cNvSpPr txBox="1"/>
          <p:nvPr/>
        </p:nvSpPr>
        <p:spPr>
          <a:xfrm>
            <a:off x="1135975" y="2167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02</a:t>
            </a:r>
            <a:endParaRPr sz="1300">
              <a:solidFill>
                <a:srgbClr val="FFFFFF"/>
              </a:solidFill>
            </a:endParaRPr>
          </a:p>
        </p:txBody>
      </p:sp>
      <p:sp>
        <p:nvSpPr>
          <p:cNvPr id="497" name="Google Shape;497;p51"/>
          <p:cNvSpPr txBox="1"/>
          <p:nvPr>
            <p:ph idx="1" type="body"/>
          </p:nvPr>
        </p:nvSpPr>
        <p:spPr>
          <a:xfrm>
            <a:off x="1868875" y="2167363"/>
            <a:ext cx="5877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FFFFFF"/>
                </a:solidFill>
              </a:rPr>
              <a:t>Griefing vulnerability</a:t>
            </a:r>
            <a:endParaRPr>
              <a:solidFill>
                <a:srgbClr val="FFFFFF"/>
              </a:solidFill>
            </a:endParaRPr>
          </a:p>
        </p:txBody>
      </p:sp>
      <p:pic>
        <p:nvPicPr>
          <p:cNvPr id="498" name="Google Shape;498;p51"/>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499" name="Google Shape;499;p51"/>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500" name="Google Shape;500;p51"/>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2"/>
          <p:cNvSpPr txBox="1"/>
          <p:nvPr>
            <p:ph type="title"/>
          </p:nvPr>
        </p:nvSpPr>
        <p:spPr>
          <a:xfrm>
            <a:off x="1641800" y="24975"/>
            <a:ext cx="4768500" cy="738900"/>
          </a:xfrm>
          <a:prstGeom prst="rect">
            <a:avLst/>
          </a:prstGeom>
          <a:gradFill>
            <a:gsLst>
              <a:gs pos="0">
                <a:srgbClr val="F01580"/>
              </a:gs>
              <a:gs pos="100000">
                <a:srgbClr val="9D10BF"/>
              </a:gs>
            </a:gsLst>
            <a:lin ang="5400012" scaled="0"/>
          </a:gradFill>
        </p:spPr>
        <p:txBody>
          <a:bodyPr anchorCtr="0" anchor="b" bIns="91425" lIns="91425" spcFirstLastPara="1" rIns="91425" wrap="square" tIns="91425">
            <a:spAutoFit/>
          </a:bodyPr>
          <a:lstStyle/>
          <a:p>
            <a:pPr indent="0" lvl="0" marL="0" rtl="0" algn="ctr">
              <a:spcBef>
                <a:spcPts val="0"/>
              </a:spcBef>
              <a:spcAft>
                <a:spcPts val="0"/>
              </a:spcAft>
              <a:buNone/>
            </a:pPr>
            <a:r>
              <a:rPr b="1" lang="en" sz="3600">
                <a:latin typeface="Montserrat"/>
                <a:ea typeface="Montserrat"/>
                <a:cs typeface="Montserrat"/>
                <a:sym typeface="Montserrat"/>
              </a:rPr>
              <a:t>External Calls</a:t>
            </a:r>
            <a:endParaRPr b="1" sz="3600">
              <a:latin typeface="Montserrat"/>
              <a:ea typeface="Montserrat"/>
              <a:cs typeface="Montserrat"/>
              <a:sym typeface="Montserrat"/>
            </a:endParaRPr>
          </a:p>
        </p:txBody>
      </p:sp>
      <p:sp>
        <p:nvSpPr>
          <p:cNvPr id="506" name="Google Shape;506;p52"/>
          <p:cNvSpPr txBox="1"/>
          <p:nvPr>
            <p:ph idx="1" type="subTitle"/>
          </p:nvPr>
        </p:nvSpPr>
        <p:spPr>
          <a:xfrm>
            <a:off x="887700" y="1076150"/>
            <a:ext cx="6707700" cy="461700"/>
          </a:xfrm>
          <a:prstGeom prst="rect">
            <a:avLst/>
          </a:prstGeom>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Montserrat"/>
                <a:ea typeface="Montserrat"/>
                <a:cs typeface="Montserrat"/>
                <a:sym typeface="Montserrat"/>
              </a:rPr>
              <a:t>Calls to 3rd party address that we do not control</a:t>
            </a:r>
            <a:endParaRPr sz="1800">
              <a:solidFill>
                <a:schemeClr val="dk1"/>
              </a:solidFill>
            </a:endParaRPr>
          </a:p>
        </p:txBody>
      </p:sp>
      <p:sp>
        <p:nvSpPr>
          <p:cNvPr id="507" name="Google Shape;507;p52"/>
          <p:cNvSpPr txBox="1"/>
          <p:nvPr/>
        </p:nvSpPr>
        <p:spPr>
          <a:xfrm>
            <a:off x="0" y="2291200"/>
            <a:ext cx="46644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Call</a:t>
            </a:r>
            <a:r>
              <a:rPr lang="en" sz="1500">
                <a:solidFill>
                  <a:schemeClr val="dk1"/>
                </a:solidFill>
                <a:latin typeface="Montserrat Medium"/>
                <a:ea typeface="Montserrat Medium"/>
                <a:cs typeface="Montserrat Medium"/>
                <a:sym typeface="Montserrat Medium"/>
              </a:rPr>
              <a:t>s</a:t>
            </a:r>
            <a:r>
              <a:rPr lang="en" sz="1500">
                <a:solidFill>
                  <a:schemeClr val="dk1"/>
                </a:solidFill>
                <a:latin typeface="Montserrat Medium"/>
                <a:ea typeface="Montserrat Medium"/>
                <a:cs typeface="Montserrat Medium"/>
                <a:sym typeface="Montserrat Medium"/>
              </a:rPr>
              <a:t> to untrusted contracts can introduce several unexpected risks or errors.</a:t>
            </a:r>
            <a:endParaRPr sz="1500">
              <a:solidFill>
                <a:schemeClr val="dk1"/>
              </a:solidFill>
              <a:latin typeface="Montserrat Medium"/>
              <a:ea typeface="Montserrat Medium"/>
              <a:cs typeface="Montserrat Medium"/>
              <a:sym typeface="Montserrat Medium"/>
            </a:endParaRPr>
          </a:p>
          <a:p>
            <a:pPr indent="0" lvl="0" marL="91440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External calls controlled by an attacker </a:t>
            </a:r>
            <a:r>
              <a:rPr lang="en" sz="1500">
                <a:solidFill>
                  <a:schemeClr val="dk1"/>
                </a:solidFill>
                <a:latin typeface="Montserrat Medium"/>
                <a:ea typeface="Montserrat Medium"/>
                <a:cs typeface="Montserrat Medium"/>
                <a:sym typeface="Montserrat Medium"/>
              </a:rPr>
              <a:t>may force</a:t>
            </a:r>
            <a:r>
              <a:rPr lang="en" sz="1500">
                <a:solidFill>
                  <a:schemeClr val="dk1"/>
                </a:solidFill>
                <a:latin typeface="Montserrat Medium"/>
                <a:ea typeface="Montserrat Medium"/>
                <a:cs typeface="Montserrat Medium"/>
                <a:sym typeface="Montserrat Medium"/>
              </a:rPr>
              <a:t> your contract to transition into an undefined state.</a:t>
            </a:r>
            <a:endParaRPr sz="1500">
              <a:solidFill>
                <a:schemeClr val="dk1"/>
              </a:solidFill>
              <a:latin typeface="Montserrat Medium"/>
              <a:ea typeface="Montserrat Medium"/>
              <a:cs typeface="Montserrat Medium"/>
              <a:sym typeface="Montserrat Medium"/>
            </a:endParaRPr>
          </a:p>
        </p:txBody>
      </p:sp>
      <p:pic>
        <p:nvPicPr>
          <p:cNvPr id="508" name="Google Shape;508;p52"/>
          <p:cNvPicPr preferRelativeResize="0"/>
          <p:nvPr/>
        </p:nvPicPr>
        <p:blipFill>
          <a:blip r:embed="rId3">
            <a:alphaModFix/>
          </a:blip>
          <a:stretch>
            <a:fillRect/>
          </a:stretch>
        </p:blipFill>
        <p:spPr>
          <a:xfrm>
            <a:off x="5254675" y="1609650"/>
            <a:ext cx="2922200" cy="2922200"/>
          </a:xfrm>
          <a:prstGeom prst="rect">
            <a:avLst/>
          </a:prstGeom>
          <a:noFill/>
          <a:ln>
            <a:noFill/>
          </a:ln>
        </p:spPr>
      </p:pic>
      <p:pic>
        <p:nvPicPr>
          <p:cNvPr id="509" name="Google Shape;509;p52"/>
          <p:cNvPicPr preferRelativeResize="0"/>
          <p:nvPr/>
        </p:nvPicPr>
        <p:blipFill rotWithShape="1">
          <a:blip r:embed="rId4">
            <a:alphaModFix/>
          </a:blip>
          <a:srcRect b="0" l="-3640" r="3639" t="0"/>
          <a:stretch/>
        </p:blipFill>
        <p:spPr>
          <a:xfrm>
            <a:off x="-604850" y="-717425"/>
            <a:ext cx="1441125" cy="1441125"/>
          </a:xfrm>
          <a:prstGeom prst="rect">
            <a:avLst/>
          </a:prstGeom>
          <a:noFill/>
          <a:ln>
            <a:noFill/>
          </a:ln>
        </p:spPr>
      </p:pic>
      <p:pic>
        <p:nvPicPr>
          <p:cNvPr id="510" name="Google Shape;510;p52"/>
          <p:cNvPicPr preferRelativeResize="0"/>
          <p:nvPr/>
        </p:nvPicPr>
        <p:blipFill rotWithShape="1">
          <a:blip r:embed="rId5">
            <a:alphaModFix/>
          </a:blip>
          <a:srcRect b="-34280" l="29840" r="-29840" t="34280"/>
          <a:stretch/>
        </p:blipFill>
        <p:spPr>
          <a:xfrm>
            <a:off x="172525" y="0"/>
            <a:ext cx="1160800" cy="1154475"/>
          </a:xfrm>
          <a:prstGeom prst="rect">
            <a:avLst/>
          </a:prstGeom>
          <a:noFill/>
          <a:ln>
            <a:noFill/>
          </a:ln>
        </p:spPr>
      </p:pic>
      <p:pic>
        <p:nvPicPr>
          <p:cNvPr id="511" name="Google Shape;511;p52"/>
          <p:cNvPicPr preferRelativeResize="0"/>
          <p:nvPr/>
        </p:nvPicPr>
        <p:blipFill>
          <a:blip r:embed="rId6">
            <a:alphaModFix/>
          </a:blip>
          <a:stretch>
            <a:fillRect/>
          </a:stretch>
        </p:blipFill>
        <p:spPr>
          <a:xfrm>
            <a:off x="298238" y="167197"/>
            <a:ext cx="445425" cy="454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3"/>
          <p:cNvSpPr txBox="1"/>
          <p:nvPr>
            <p:ph type="title"/>
          </p:nvPr>
        </p:nvSpPr>
        <p:spPr>
          <a:xfrm>
            <a:off x="2167050" y="101400"/>
            <a:ext cx="5141100" cy="6927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3300">
                <a:latin typeface="Montserrat"/>
                <a:ea typeface="Montserrat"/>
                <a:cs typeface="Montserrat"/>
                <a:sym typeface="Montserrat"/>
              </a:rPr>
              <a:t>Types of External Calls</a:t>
            </a:r>
            <a:endParaRPr b="1" sz="3300">
              <a:latin typeface="Montserrat"/>
              <a:ea typeface="Montserrat"/>
              <a:cs typeface="Montserrat"/>
              <a:sym typeface="Montserrat"/>
            </a:endParaRPr>
          </a:p>
        </p:txBody>
      </p:sp>
      <p:pic>
        <p:nvPicPr>
          <p:cNvPr id="517" name="Google Shape;517;p53"/>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518" name="Google Shape;518;p53"/>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519" name="Google Shape;519;p53"/>
          <p:cNvPicPr preferRelativeResize="0"/>
          <p:nvPr/>
        </p:nvPicPr>
        <p:blipFill>
          <a:blip r:embed="rId5">
            <a:alphaModFix/>
          </a:blip>
          <a:stretch>
            <a:fillRect/>
          </a:stretch>
        </p:blipFill>
        <p:spPr>
          <a:xfrm>
            <a:off x="298238" y="167197"/>
            <a:ext cx="445425" cy="454450"/>
          </a:xfrm>
          <a:prstGeom prst="rect">
            <a:avLst/>
          </a:prstGeom>
          <a:noFill/>
          <a:ln>
            <a:noFill/>
          </a:ln>
        </p:spPr>
      </p:pic>
      <p:sp>
        <p:nvSpPr>
          <p:cNvPr id="520" name="Google Shape;520;p53"/>
          <p:cNvSpPr txBox="1"/>
          <p:nvPr/>
        </p:nvSpPr>
        <p:spPr>
          <a:xfrm>
            <a:off x="1098825" y="19229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521" name="Google Shape;521;p53"/>
          <p:cNvSpPr txBox="1"/>
          <p:nvPr>
            <p:ph idx="4294967295" type="body"/>
          </p:nvPr>
        </p:nvSpPr>
        <p:spPr>
          <a:xfrm>
            <a:off x="1733400" y="2004888"/>
            <a:ext cx="5877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FFFFFF"/>
                </a:solidFill>
              </a:rPr>
              <a:t>STATIC - CALL</a:t>
            </a:r>
            <a:endParaRPr>
              <a:solidFill>
                <a:srgbClr val="FFFFFF"/>
              </a:solidFill>
            </a:endParaRPr>
          </a:p>
        </p:txBody>
      </p:sp>
      <p:sp>
        <p:nvSpPr>
          <p:cNvPr id="522" name="Google Shape;522;p53"/>
          <p:cNvSpPr txBox="1"/>
          <p:nvPr/>
        </p:nvSpPr>
        <p:spPr>
          <a:xfrm>
            <a:off x="1098825" y="28378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523" name="Google Shape;523;p53"/>
          <p:cNvSpPr txBox="1"/>
          <p:nvPr>
            <p:ph idx="4294967295" type="body"/>
          </p:nvPr>
        </p:nvSpPr>
        <p:spPr>
          <a:xfrm>
            <a:off x="1798950" y="2837850"/>
            <a:ext cx="5877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FFFFFF"/>
                </a:solidFill>
              </a:rPr>
              <a:t>DELEGATE-CALL </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4"/>
          <p:cNvSpPr txBox="1"/>
          <p:nvPr>
            <p:ph type="title"/>
          </p:nvPr>
        </p:nvSpPr>
        <p:spPr>
          <a:xfrm>
            <a:off x="311700" y="445025"/>
            <a:ext cx="8520600" cy="7389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600">
                <a:latin typeface="Montserrat"/>
                <a:ea typeface="Montserrat"/>
                <a:cs typeface="Montserrat"/>
                <a:sym typeface="Montserrat"/>
              </a:rPr>
              <a:t>Re-entrancy attack (call method)</a:t>
            </a:r>
            <a:endParaRPr b="1" sz="3600">
              <a:latin typeface="Montserrat"/>
              <a:ea typeface="Montserrat"/>
              <a:cs typeface="Montserrat"/>
              <a:sym typeface="Montserrat"/>
            </a:endParaRPr>
          </a:p>
        </p:txBody>
      </p:sp>
      <p:sp>
        <p:nvSpPr>
          <p:cNvPr id="529" name="Google Shape;529;p54"/>
          <p:cNvSpPr txBox="1"/>
          <p:nvPr>
            <p:ph idx="1" type="body"/>
          </p:nvPr>
        </p:nvSpPr>
        <p:spPr>
          <a:xfrm>
            <a:off x="575300" y="1721925"/>
            <a:ext cx="7803600" cy="2130300"/>
          </a:xfrm>
          <a:prstGeom prst="rect">
            <a:avLst/>
          </a:prstGeom>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Montserrat Medium"/>
              <a:buChar char="●"/>
            </a:pPr>
            <a:r>
              <a:rPr lang="en" sz="1900">
                <a:solidFill>
                  <a:schemeClr val="dk1"/>
                </a:solidFill>
                <a:latin typeface="Montserrat Medium"/>
                <a:ea typeface="Montserrat Medium"/>
                <a:cs typeface="Montserrat Medium"/>
                <a:sym typeface="Montserrat Medium"/>
              </a:rPr>
              <a:t>A reentrancy attack occurs when a function makes an external call to another untrusted contract</a:t>
            </a:r>
            <a:endParaRPr sz="1900">
              <a:solidFill>
                <a:schemeClr val="dk1"/>
              </a:solidFill>
              <a:latin typeface="Montserrat Medium"/>
              <a:ea typeface="Montserrat Medium"/>
              <a:cs typeface="Montserrat Medium"/>
              <a:sym typeface="Montserrat Medium"/>
            </a:endParaRPr>
          </a:p>
          <a:p>
            <a:pPr indent="0" lvl="0" marL="457200" rtl="0" algn="l">
              <a:spcBef>
                <a:spcPts val="1200"/>
              </a:spcBef>
              <a:spcAft>
                <a:spcPts val="0"/>
              </a:spcAft>
              <a:buNone/>
            </a:pPr>
            <a:r>
              <a:t/>
            </a:r>
            <a:endParaRPr sz="1900">
              <a:solidFill>
                <a:schemeClr val="dk1"/>
              </a:solidFill>
              <a:latin typeface="Montserrat Medium"/>
              <a:ea typeface="Montserrat Medium"/>
              <a:cs typeface="Montserrat Medium"/>
              <a:sym typeface="Montserrat Medium"/>
            </a:endParaRPr>
          </a:p>
          <a:p>
            <a:pPr indent="-349250" lvl="0" marL="457200" rtl="0" algn="l">
              <a:spcBef>
                <a:spcPts val="1200"/>
              </a:spcBef>
              <a:spcAft>
                <a:spcPts val="0"/>
              </a:spcAft>
              <a:buClr>
                <a:schemeClr val="dk1"/>
              </a:buClr>
              <a:buSzPts val="1900"/>
              <a:buFont typeface="Montserrat Medium"/>
              <a:buChar char="●"/>
            </a:pPr>
            <a:r>
              <a:rPr lang="en" sz="1900">
                <a:solidFill>
                  <a:schemeClr val="dk1"/>
                </a:solidFill>
                <a:latin typeface="Montserrat Medium"/>
                <a:ea typeface="Montserrat Medium"/>
                <a:cs typeface="Montserrat Medium"/>
                <a:sym typeface="Montserrat Medium"/>
              </a:rPr>
              <a:t>Then the untrusted contract</a:t>
            </a:r>
            <a:r>
              <a:rPr lang="en" sz="1900">
                <a:solidFill>
                  <a:schemeClr val="dk1"/>
                </a:solidFill>
                <a:latin typeface="Montserrat Medium"/>
                <a:ea typeface="Montserrat Medium"/>
                <a:cs typeface="Montserrat Medium"/>
                <a:sym typeface="Montserrat Medium"/>
              </a:rPr>
              <a:t>  makes a </a:t>
            </a:r>
            <a:r>
              <a:rPr lang="en" sz="1900">
                <a:solidFill>
                  <a:schemeClr val="dk1"/>
                </a:solidFill>
                <a:latin typeface="Montserrat Medium"/>
                <a:ea typeface="Montserrat Medium"/>
                <a:cs typeface="Montserrat Medium"/>
                <a:sym typeface="Montserrat Medium"/>
              </a:rPr>
              <a:t>recursive</a:t>
            </a:r>
            <a:r>
              <a:rPr lang="en" sz="1900">
                <a:solidFill>
                  <a:schemeClr val="dk1"/>
                </a:solidFill>
                <a:latin typeface="Montserrat Medium"/>
                <a:ea typeface="Montserrat Medium"/>
                <a:cs typeface="Montserrat Medium"/>
                <a:sym typeface="Montserrat Medium"/>
              </a:rPr>
              <a:t> callback to the vulnerable contract function to steal funds.</a:t>
            </a:r>
            <a:endParaRPr sz="19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txBox="1"/>
          <p:nvPr>
            <p:ph type="title"/>
          </p:nvPr>
        </p:nvSpPr>
        <p:spPr>
          <a:xfrm>
            <a:off x="670175" y="2322950"/>
            <a:ext cx="8520600" cy="9234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400">
                <a:latin typeface="Montserrat Medium"/>
                <a:ea typeface="Montserrat Medium"/>
                <a:cs typeface="Montserrat Medium"/>
                <a:sym typeface="Montserrat Medium"/>
              </a:rPr>
              <a:t>   </a:t>
            </a:r>
            <a:r>
              <a:rPr lang="en" sz="2400">
                <a:latin typeface="Montserrat Medium"/>
                <a:ea typeface="Montserrat Medium"/>
                <a:cs typeface="Montserrat Medium"/>
                <a:sym typeface="Montserrat Medium"/>
              </a:rPr>
              <a:t>1.  </a:t>
            </a:r>
            <a:r>
              <a:rPr lang="en" sz="2400">
                <a:latin typeface="Montserrat Medium"/>
                <a:ea typeface="Montserrat Medium"/>
                <a:cs typeface="Montserrat Medium"/>
                <a:sym typeface="Montserrat Medium"/>
              </a:rPr>
              <a:t>EOA (Externally Owned Accounts)</a:t>
            </a:r>
            <a:endParaRPr sz="2400">
              <a:latin typeface="Montserrat Medium"/>
              <a:ea typeface="Montserrat Medium"/>
              <a:cs typeface="Montserrat Medium"/>
              <a:sym typeface="Montserrat Medium"/>
            </a:endParaRPr>
          </a:p>
          <a:p>
            <a:pPr indent="0" lvl="0" marL="0" rtl="0" algn="l">
              <a:spcBef>
                <a:spcPts val="0"/>
              </a:spcBef>
              <a:spcAft>
                <a:spcPts val="0"/>
              </a:spcAft>
              <a:buNone/>
            </a:pPr>
            <a:r>
              <a:rPr lang="en" sz="2400">
                <a:latin typeface="Montserrat Medium"/>
                <a:ea typeface="Montserrat Medium"/>
                <a:cs typeface="Montserrat Medium"/>
                <a:sym typeface="Montserrat Medium"/>
              </a:rPr>
              <a:t>   </a:t>
            </a:r>
            <a:r>
              <a:rPr lang="en" sz="2400">
                <a:latin typeface="Montserrat Medium"/>
                <a:ea typeface="Montserrat Medium"/>
                <a:cs typeface="Montserrat Medium"/>
                <a:sym typeface="Montserrat Medium"/>
              </a:rPr>
              <a:t>2. </a:t>
            </a:r>
            <a:r>
              <a:rPr lang="en" sz="2400">
                <a:latin typeface="Montserrat Medium"/>
                <a:ea typeface="Montserrat Medium"/>
                <a:cs typeface="Montserrat Medium"/>
                <a:sym typeface="Montserrat Medium"/>
              </a:rPr>
              <a:t> Smart contracts </a:t>
            </a:r>
            <a:r>
              <a:rPr lang="en" sz="2400">
                <a:latin typeface="Montserrat Medium"/>
                <a:ea typeface="Montserrat Medium"/>
                <a:cs typeface="Montserrat Medium"/>
                <a:sym typeface="Montserrat Medium"/>
              </a:rPr>
              <a:t>themselves</a:t>
            </a:r>
            <a:endParaRPr sz="2400">
              <a:latin typeface="Montserrat Medium"/>
              <a:ea typeface="Montserrat Medium"/>
              <a:cs typeface="Montserrat Medium"/>
              <a:sym typeface="Montserrat Medium"/>
            </a:endParaRPr>
          </a:p>
        </p:txBody>
      </p:sp>
      <p:sp>
        <p:nvSpPr>
          <p:cNvPr id="535" name="Google Shape;535;p55"/>
          <p:cNvSpPr txBox="1"/>
          <p:nvPr>
            <p:ph type="title"/>
          </p:nvPr>
        </p:nvSpPr>
        <p:spPr>
          <a:xfrm>
            <a:off x="330550" y="207975"/>
            <a:ext cx="8715000" cy="7389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But first, Who can be the callers?</a:t>
            </a:r>
            <a:endParaRPr b="1">
              <a:latin typeface="Montserrat"/>
              <a:ea typeface="Montserrat"/>
              <a:cs typeface="Montserrat"/>
              <a:sym typeface="Montserrat"/>
            </a:endParaRPr>
          </a:p>
        </p:txBody>
      </p:sp>
      <p:pic>
        <p:nvPicPr>
          <p:cNvPr id="536" name="Google Shape;536;p55"/>
          <p:cNvPicPr preferRelativeResize="0"/>
          <p:nvPr/>
        </p:nvPicPr>
        <p:blipFill>
          <a:blip r:embed="rId3">
            <a:alphaModFix/>
          </a:blip>
          <a:stretch>
            <a:fillRect/>
          </a:stretch>
        </p:blipFill>
        <p:spPr>
          <a:xfrm>
            <a:off x="6635100" y="2413425"/>
            <a:ext cx="395975" cy="395975"/>
          </a:xfrm>
          <a:prstGeom prst="rect">
            <a:avLst/>
          </a:prstGeom>
          <a:noFill/>
          <a:ln>
            <a:noFill/>
          </a:ln>
        </p:spPr>
      </p:pic>
      <p:pic>
        <p:nvPicPr>
          <p:cNvPr id="537" name="Google Shape;537;p55"/>
          <p:cNvPicPr preferRelativeResize="0"/>
          <p:nvPr/>
        </p:nvPicPr>
        <p:blipFill rotWithShape="1">
          <a:blip r:embed="rId4">
            <a:alphaModFix/>
          </a:blip>
          <a:srcRect b="0" l="-24449" r="-24449" t="-73310"/>
          <a:stretch/>
        </p:blipFill>
        <p:spPr>
          <a:xfrm>
            <a:off x="5646600" y="2487175"/>
            <a:ext cx="673350" cy="696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6"/>
          <p:cNvSpPr txBox="1"/>
          <p:nvPr>
            <p:ph type="title"/>
          </p:nvPr>
        </p:nvSpPr>
        <p:spPr>
          <a:xfrm>
            <a:off x="311700" y="138650"/>
            <a:ext cx="8520600" cy="6465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Montserrat"/>
                <a:ea typeface="Montserrat"/>
                <a:cs typeface="Montserrat"/>
                <a:sym typeface="Montserrat"/>
              </a:rPr>
              <a:t>Example re-entrancy attack (call method)</a:t>
            </a:r>
            <a:endParaRPr b="1" sz="3000">
              <a:latin typeface="Montserrat"/>
              <a:ea typeface="Montserrat"/>
              <a:cs typeface="Montserrat"/>
              <a:sym typeface="Montserrat"/>
            </a:endParaRPr>
          </a:p>
        </p:txBody>
      </p:sp>
      <p:pic>
        <p:nvPicPr>
          <p:cNvPr id="543" name="Google Shape;543;p56"/>
          <p:cNvPicPr preferRelativeResize="0"/>
          <p:nvPr/>
        </p:nvPicPr>
        <p:blipFill>
          <a:blip r:embed="rId3">
            <a:alphaModFix/>
          </a:blip>
          <a:stretch>
            <a:fillRect/>
          </a:stretch>
        </p:blipFill>
        <p:spPr>
          <a:xfrm>
            <a:off x="720100" y="1034499"/>
            <a:ext cx="7106600" cy="1537250"/>
          </a:xfrm>
          <a:prstGeom prst="rect">
            <a:avLst/>
          </a:prstGeom>
          <a:noFill/>
          <a:ln>
            <a:noFill/>
          </a:ln>
        </p:spPr>
      </p:pic>
      <p:pic>
        <p:nvPicPr>
          <p:cNvPr id="544" name="Google Shape;544;p56"/>
          <p:cNvPicPr preferRelativeResize="0"/>
          <p:nvPr/>
        </p:nvPicPr>
        <p:blipFill rotWithShape="1">
          <a:blip r:embed="rId4">
            <a:alphaModFix/>
          </a:blip>
          <a:srcRect b="0" l="1100" r="-1099" t="0"/>
          <a:stretch/>
        </p:blipFill>
        <p:spPr>
          <a:xfrm>
            <a:off x="1087125" y="2902632"/>
            <a:ext cx="4649026" cy="2107043"/>
          </a:xfrm>
          <a:prstGeom prst="rect">
            <a:avLst/>
          </a:prstGeom>
          <a:noFill/>
          <a:ln>
            <a:noFill/>
          </a:ln>
        </p:spPr>
      </p:pic>
      <p:sp>
        <p:nvSpPr>
          <p:cNvPr id="545" name="Google Shape;545;p56"/>
          <p:cNvSpPr txBox="1"/>
          <p:nvPr/>
        </p:nvSpPr>
        <p:spPr>
          <a:xfrm>
            <a:off x="6225400" y="4609475"/>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How to fix this vulnerability?</a:t>
            </a:r>
            <a:endParaRPr>
              <a:solidFill>
                <a:schemeClr val="dk1"/>
              </a:solidFill>
              <a:latin typeface="Montserrat Medium"/>
              <a:ea typeface="Montserrat Medium"/>
              <a:cs typeface="Montserrat Medium"/>
              <a:sym typeface="Montserrat Medium"/>
            </a:endParaRPr>
          </a:p>
        </p:txBody>
      </p:sp>
      <p:sp>
        <p:nvSpPr>
          <p:cNvPr id="546" name="Google Shape;546;p56"/>
          <p:cNvSpPr/>
          <p:nvPr/>
        </p:nvSpPr>
        <p:spPr>
          <a:xfrm>
            <a:off x="3558675" y="1856625"/>
            <a:ext cx="1013327" cy="1812275"/>
          </a:xfrm>
          <a:custGeom>
            <a:rect b="b" l="l" r="r" t="t"/>
            <a:pathLst>
              <a:path extrusionOk="0" h="65026" w="32717">
                <a:moveTo>
                  <a:pt x="2488" y="0"/>
                </a:moveTo>
                <a:cubicBezTo>
                  <a:pt x="7522" y="2428"/>
                  <a:pt x="33106" y="3731"/>
                  <a:pt x="32691" y="14569"/>
                </a:cubicBezTo>
                <a:cubicBezTo>
                  <a:pt x="32276" y="25407"/>
                  <a:pt x="5449" y="56617"/>
                  <a:pt x="0" y="65026"/>
                </a:cubicBezTo>
              </a:path>
            </a:pathLst>
          </a:custGeom>
          <a:noFill/>
          <a:ln cap="flat" cmpd="sng" w="19050">
            <a:solidFill>
              <a:srgbClr val="F01580"/>
            </a:solidFill>
            <a:prstDash val="solid"/>
            <a:round/>
            <a:headEnd len="med" w="med" type="none"/>
            <a:tailEnd len="med" w="med" type="triangle"/>
          </a:ln>
        </p:spPr>
      </p:sp>
      <p:sp>
        <p:nvSpPr>
          <p:cNvPr id="547" name="Google Shape;547;p56"/>
          <p:cNvSpPr/>
          <p:nvPr/>
        </p:nvSpPr>
        <p:spPr>
          <a:xfrm>
            <a:off x="245800" y="1532200"/>
            <a:ext cx="1843597" cy="2846150"/>
          </a:xfrm>
          <a:custGeom>
            <a:rect b="b" l="l" r="r" t="t"/>
            <a:pathLst>
              <a:path extrusionOk="0" h="107129" w="73560">
                <a:moveTo>
                  <a:pt x="73560" y="100617"/>
                </a:moveTo>
                <a:cubicBezTo>
                  <a:pt x="61488" y="100399"/>
                  <a:pt x="8394" y="116076"/>
                  <a:pt x="1129" y="99306"/>
                </a:cubicBezTo>
                <a:cubicBezTo>
                  <a:pt x="-6136" y="82537"/>
                  <a:pt x="25163" y="16551"/>
                  <a:pt x="29970" y="0"/>
                </a:cubicBezTo>
              </a:path>
            </a:pathLst>
          </a:custGeom>
          <a:noFill/>
          <a:ln cap="flat" cmpd="sng" w="19050">
            <a:solidFill>
              <a:srgbClr val="FF9900"/>
            </a:solidFill>
            <a:prstDash val="solid"/>
            <a:round/>
            <a:headEnd len="med" w="med" type="non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57"/>
          <p:cNvPicPr preferRelativeResize="0"/>
          <p:nvPr/>
        </p:nvPicPr>
        <p:blipFill>
          <a:blip r:embed="rId3">
            <a:alphaModFix/>
          </a:blip>
          <a:stretch>
            <a:fillRect/>
          </a:stretch>
        </p:blipFill>
        <p:spPr>
          <a:xfrm>
            <a:off x="1099975" y="3307925"/>
            <a:ext cx="6856649" cy="1243200"/>
          </a:xfrm>
          <a:prstGeom prst="rect">
            <a:avLst/>
          </a:prstGeom>
          <a:noFill/>
          <a:ln>
            <a:noFill/>
          </a:ln>
        </p:spPr>
      </p:pic>
      <p:pic>
        <p:nvPicPr>
          <p:cNvPr id="553" name="Google Shape;553;p57"/>
          <p:cNvPicPr preferRelativeResize="0"/>
          <p:nvPr/>
        </p:nvPicPr>
        <p:blipFill>
          <a:blip r:embed="rId4">
            <a:alphaModFix/>
          </a:blip>
          <a:stretch>
            <a:fillRect/>
          </a:stretch>
        </p:blipFill>
        <p:spPr>
          <a:xfrm>
            <a:off x="223300" y="370050"/>
            <a:ext cx="4494950" cy="2095100"/>
          </a:xfrm>
          <a:prstGeom prst="rect">
            <a:avLst/>
          </a:prstGeom>
          <a:noFill/>
          <a:ln>
            <a:noFill/>
          </a:ln>
        </p:spPr>
      </p:pic>
      <p:sp>
        <p:nvSpPr>
          <p:cNvPr id="554" name="Google Shape;554;p57"/>
          <p:cNvSpPr txBox="1"/>
          <p:nvPr/>
        </p:nvSpPr>
        <p:spPr>
          <a:xfrm>
            <a:off x="4718250" y="1054625"/>
            <a:ext cx="1695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ontserrat Medium"/>
                <a:ea typeface="Montserrat Medium"/>
                <a:cs typeface="Montserrat Medium"/>
                <a:sym typeface="Montserrat Medium"/>
              </a:rPr>
              <a:t>Mutex locking</a:t>
            </a:r>
            <a:endParaRPr sz="1500">
              <a:solidFill>
                <a:schemeClr val="dk1"/>
              </a:solidFill>
              <a:latin typeface="Montserrat Medium"/>
              <a:ea typeface="Montserrat Medium"/>
              <a:cs typeface="Montserrat Medium"/>
              <a:sym typeface="Montserrat Medium"/>
            </a:endParaRPr>
          </a:p>
        </p:txBody>
      </p:sp>
      <p:sp>
        <p:nvSpPr>
          <p:cNvPr id="555" name="Google Shape;555;p57"/>
          <p:cNvSpPr txBox="1"/>
          <p:nvPr/>
        </p:nvSpPr>
        <p:spPr>
          <a:xfrm>
            <a:off x="4644425" y="4595525"/>
            <a:ext cx="4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CEI (checks effects interaction) pattern</a:t>
            </a:r>
            <a:endParaRPr>
              <a:solidFill>
                <a:schemeClr val="dk1"/>
              </a:solidFill>
              <a:latin typeface="Montserrat Medium"/>
              <a:ea typeface="Montserrat Medium"/>
              <a:cs typeface="Montserrat Medium"/>
              <a:sym typeface="Montserrat Medium"/>
            </a:endParaRPr>
          </a:p>
        </p:txBody>
      </p:sp>
      <p:pic>
        <p:nvPicPr>
          <p:cNvPr id="556" name="Google Shape;556;p57"/>
          <p:cNvPicPr preferRelativeResize="0"/>
          <p:nvPr/>
        </p:nvPicPr>
        <p:blipFill rotWithShape="1">
          <a:blip r:embed="rId5">
            <a:alphaModFix/>
          </a:blip>
          <a:srcRect b="0" l="-3640" r="3639" t="0"/>
          <a:stretch/>
        </p:blipFill>
        <p:spPr>
          <a:xfrm flipH="1" rot="10800000">
            <a:off x="8216212" y="-669200"/>
            <a:ext cx="1441125" cy="1441125"/>
          </a:xfrm>
          <a:prstGeom prst="rect">
            <a:avLst/>
          </a:prstGeom>
          <a:noFill/>
          <a:ln>
            <a:noFill/>
          </a:ln>
        </p:spPr>
      </p:pic>
      <p:pic>
        <p:nvPicPr>
          <p:cNvPr id="557" name="Google Shape;557;p57"/>
          <p:cNvPicPr preferRelativeResize="0"/>
          <p:nvPr/>
        </p:nvPicPr>
        <p:blipFill rotWithShape="1">
          <a:blip r:embed="rId6">
            <a:alphaModFix/>
          </a:blip>
          <a:srcRect b="-34280" l="29840" r="-29840" t="34280"/>
          <a:stretch/>
        </p:blipFill>
        <p:spPr>
          <a:xfrm flipH="1" rot="10800000">
            <a:off x="8356375" y="-454425"/>
            <a:ext cx="1160800" cy="1154475"/>
          </a:xfrm>
          <a:prstGeom prst="rect">
            <a:avLst/>
          </a:prstGeom>
          <a:noFill/>
          <a:ln>
            <a:noFill/>
          </a:ln>
        </p:spPr>
      </p:pic>
      <p:pic>
        <p:nvPicPr>
          <p:cNvPr id="558" name="Google Shape;558;p57"/>
          <p:cNvPicPr preferRelativeResize="0"/>
          <p:nvPr/>
        </p:nvPicPr>
        <p:blipFill>
          <a:blip r:embed="rId7">
            <a:alphaModFix/>
          </a:blip>
          <a:stretch>
            <a:fillRect/>
          </a:stretch>
        </p:blipFill>
        <p:spPr>
          <a:xfrm flipH="1" rot="10800000">
            <a:off x="8446638" y="180166"/>
            <a:ext cx="445425" cy="454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58"/>
          <p:cNvPicPr preferRelativeResize="0"/>
          <p:nvPr/>
        </p:nvPicPr>
        <p:blipFill rotWithShape="1">
          <a:blip r:embed="rId3">
            <a:alphaModFix/>
          </a:blip>
          <a:srcRect b="0" l="-3640" r="3639" t="0"/>
          <a:stretch/>
        </p:blipFill>
        <p:spPr>
          <a:xfrm flipH="1" rot="10800000">
            <a:off x="8216212" y="-669200"/>
            <a:ext cx="1441125" cy="1441125"/>
          </a:xfrm>
          <a:prstGeom prst="rect">
            <a:avLst/>
          </a:prstGeom>
          <a:noFill/>
          <a:ln>
            <a:noFill/>
          </a:ln>
        </p:spPr>
      </p:pic>
      <p:pic>
        <p:nvPicPr>
          <p:cNvPr id="564" name="Google Shape;564;p58"/>
          <p:cNvPicPr preferRelativeResize="0"/>
          <p:nvPr/>
        </p:nvPicPr>
        <p:blipFill rotWithShape="1">
          <a:blip r:embed="rId4">
            <a:alphaModFix/>
          </a:blip>
          <a:srcRect b="-34280" l="29840" r="-29840" t="34280"/>
          <a:stretch/>
        </p:blipFill>
        <p:spPr>
          <a:xfrm flipH="1" rot="10800000">
            <a:off x="8356375" y="-454425"/>
            <a:ext cx="1160800" cy="1154475"/>
          </a:xfrm>
          <a:prstGeom prst="rect">
            <a:avLst/>
          </a:prstGeom>
          <a:noFill/>
          <a:ln>
            <a:noFill/>
          </a:ln>
        </p:spPr>
      </p:pic>
      <p:pic>
        <p:nvPicPr>
          <p:cNvPr id="565" name="Google Shape;565;p58"/>
          <p:cNvPicPr preferRelativeResize="0"/>
          <p:nvPr/>
        </p:nvPicPr>
        <p:blipFill>
          <a:blip r:embed="rId5">
            <a:alphaModFix/>
          </a:blip>
          <a:stretch>
            <a:fillRect/>
          </a:stretch>
        </p:blipFill>
        <p:spPr>
          <a:xfrm flipH="1" rot="10800000">
            <a:off x="8446638" y="180166"/>
            <a:ext cx="445425" cy="454450"/>
          </a:xfrm>
          <a:prstGeom prst="rect">
            <a:avLst/>
          </a:prstGeom>
          <a:noFill/>
          <a:ln>
            <a:noFill/>
          </a:ln>
        </p:spPr>
      </p:pic>
      <p:sp>
        <p:nvSpPr>
          <p:cNvPr id="566" name="Google Shape;566;p58"/>
          <p:cNvSpPr txBox="1"/>
          <p:nvPr>
            <p:ph type="title"/>
          </p:nvPr>
        </p:nvSpPr>
        <p:spPr>
          <a:xfrm>
            <a:off x="82072" y="76500"/>
            <a:ext cx="6215100" cy="6618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Montserrat"/>
                <a:ea typeface="Montserrat"/>
                <a:cs typeface="Montserrat"/>
                <a:sym typeface="Montserrat"/>
              </a:rPr>
              <a:t>Comparison with CEI pattern</a:t>
            </a:r>
            <a:endParaRPr b="1" sz="3100">
              <a:latin typeface="Montserrat"/>
              <a:ea typeface="Montserrat"/>
              <a:cs typeface="Montserrat"/>
              <a:sym typeface="Montserrat"/>
            </a:endParaRPr>
          </a:p>
        </p:txBody>
      </p:sp>
      <p:pic>
        <p:nvPicPr>
          <p:cNvPr id="567" name="Google Shape;567;p58"/>
          <p:cNvPicPr preferRelativeResize="0"/>
          <p:nvPr/>
        </p:nvPicPr>
        <p:blipFill>
          <a:blip r:embed="rId6">
            <a:alphaModFix/>
          </a:blip>
          <a:stretch>
            <a:fillRect/>
          </a:stretch>
        </p:blipFill>
        <p:spPr>
          <a:xfrm>
            <a:off x="559325" y="1070450"/>
            <a:ext cx="7145026" cy="1508350"/>
          </a:xfrm>
          <a:prstGeom prst="rect">
            <a:avLst/>
          </a:prstGeom>
          <a:noFill/>
          <a:ln>
            <a:noFill/>
          </a:ln>
        </p:spPr>
      </p:pic>
      <p:sp>
        <p:nvSpPr>
          <p:cNvPr id="568" name="Google Shape;568;p58"/>
          <p:cNvSpPr txBox="1"/>
          <p:nvPr/>
        </p:nvSpPr>
        <p:spPr>
          <a:xfrm>
            <a:off x="4775925" y="2546025"/>
            <a:ext cx="4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Reentrancy vulnerable pattern</a:t>
            </a:r>
            <a:endParaRPr>
              <a:solidFill>
                <a:schemeClr val="dk1"/>
              </a:solidFill>
              <a:latin typeface="Montserrat Medium"/>
              <a:ea typeface="Montserrat Medium"/>
              <a:cs typeface="Montserrat Medium"/>
              <a:sym typeface="Montserrat Medium"/>
            </a:endParaRPr>
          </a:p>
        </p:txBody>
      </p:sp>
      <p:sp>
        <p:nvSpPr>
          <p:cNvPr id="569" name="Google Shape;569;p58"/>
          <p:cNvSpPr/>
          <p:nvPr/>
        </p:nvSpPr>
        <p:spPr>
          <a:xfrm>
            <a:off x="1057100" y="2117450"/>
            <a:ext cx="2965800" cy="21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58"/>
          <p:cNvPicPr preferRelativeResize="0"/>
          <p:nvPr/>
        </p:nvPicPr>
        <p:blipFill>
          <a:blip r:embed="rId7">
            <a:alphaModFix/>
          </a:blip>
          <a:stretch>
            <a:fillRect/>
          </a:stretch>
        </p:blipFill>
        <p:spPr>
          <a:xfrm>
            <a:off x="559325" y="3285000"/>
            <a:ext cx="7067874" cy="1324325"/>
          </a:xfrm>
          <a:prstGeom prst="rect">
            <a:avLst/>
          </a:prstGeom>
          <a:noFill/>
          <a:ln>
            <a:noFill/>
          </a:ln>
        </p:spPr>
      </p:pic>
      <p:sp>
        <p:nvSpPr>
          <p:cNvPr id="571" name="Google Shape;571;p58"/>
          <p:cNvSpPr txBox="1"/>
          <p:nvPr/>
        </p:nvSpPr>
        <p:spPr>
          <a:xfrm>
            <a:off x="4489075" y="4598175"/>
            <a:ext cx="4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CEI (checks effects interaction) pattern</a:t>
            </a:r>
            <a:endParaRPr>
              <a:solidFill>
                <a:schemeClr val="dk1"/>
              </a:solidFill>
              <a:latin typeface="Montserrat Medium"/>
              <a:ea typeface="Montserrat Medium"/>
              <a:cs typeface="Montserrat Medium"/>
              <a:sym typeface="Montserrat Medium"/>
            </a:endParaRPr>
          </a:p>
        </p:txBody>
      </p:sp>
      <p:sp>
        <p:nvSpPr>
          <p:cNvPr id="572" name="Google Shape;572;p58"/>
          <p:cNvSpPr/>
          <p:nvPr/>
        </p:nvSpPr>
        <p:spPr>
          <a:xfrm>
            <a:off x="949100" y="3791225"/>
            <a:ext cx="2674500" cy="21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nvSpPr>
        <p:spPr>
          <a:xfrm>
            <a:off x="334675" y="1955075"/>
            <a:ext cx="8685600" cy="2376000"/>
          </a:xfrm>
          <a:prstGeom prst="rect">
            <a:avLst/>
          </a:prstGeom>
          <a:noFill/>
          <a:ln>
            <a:noFill/>
          </a:ln>
        </p:spPr>
        <p:txBody>
          <a:bodyPr anchorCtr="0" anchor="t" bIns="91425" lIns="91425" spcFirstLastPara="1" rIns="91425" wrap="square" tIns="91425">
            <a:normAutofit/>
          </a:bodyPr>
          <a:lstStyle/>
          <a:p>
            <a:pPr indent="-361950" lvl="0" marL="457200" rtl="0" algn="l">
              <a:spcBef>
                <a:spcPts val="0"/>
              </a:spcBef>
              <a:spcAft>
                <a:spcPts val="0"/>
              </a:spcAft>
              <a:buClr>
                <a:srgbClr val="FFFFFF"/>
              </a:buClr>
              <a:buSzPts val="2100"/>
              <a:buFont typeface="Montserrat Medium"/>
              <a:buChar char="●"/>
            </a:pPr>
            <a:r>
              <a:rPr lang="en" sz="2100">
                <a:solidFill>
                  <a:srgbClr val="FFFFFF"/>
                </a:solidFill>
                <a:latin typeface="Montserrat Medium"/>
                <a:ea typeface="Montserrat Medium"/>
                <a:cs typeface="Montserrat Medium"/>
                <a:sym typeface="Montserrat Medium"/>
              </a:rPr>
              <a:t>What are smart contracts</a:t>
            </a:r>
            <a:endParaRPr sz="2100">
              <a:solidFill>
                <a:srgbClr val="FFFFFF"/>
              </a:solidFill>
              <a:latin typeface="Montserrat Medium"/>
              <a:ea typeface="Montserrat Medium"/>
              <a:cs typeface="Montserrat Medium"/>
              <a:sym typeface="Montserrat Medium"/>
            </a:endParaRPr>
          </a:p>
          <a:p>
            <a:pPr indent="-361950" lvl="0" marL="457200" rtl="0" algn="l">
              <a:spcBef>
                <a:spcPts val="0"/>
              </a:spcBef>
              <a:spcAft>
                <a:spcPts val="0"/>
              </a:spcAft>
              <a:buClr>
                <a:srgbClr val="FFFFFF"/>
              </a:buClr>
              <a:buSzPts val="2100"/>
              <a:buFont typeface="Montserrat Medium"/>
              <a:buChar char="●"/>
            </a:pPr>
            <a:r>
              <a:rPr lang="en" sz="2100">
                <a:solidFill>
                  <a:srgbClr val="FFFFFF"/>
                </a:solidFill>
                <a:latin typeface="Montserrat Medium"/>
                <a:ea typeface="Montserrat Medium"/>
                <a:cs typeface="Montserrat Medium"/>
                <a:sym typeface="Montserrat Medium"/>
              </a:rPr>
              <a:t>Web2 vs Web3 application architecture flow</a:t>
            </a:r>
            <a:endParaRPr sz="2100">
              <a:solidFill>
                <a:srgbClr val="FFFFFF"/>
              </a:solidFill>
              <a:latin typeface="Montserrat Medium"/>
              <a:ea typeface="Montserrat Medium"/>
              <a:cs typeface="Montserrat Medium"/>
              <a:sym typeface="Montserrat Medium"/>
            </a:endParaRPr>
          </a:p>
          <a:p>
            <a:pPr indent="-361950" lvl="0" marL="457200" rtl="0" algn="l">
              <a:spcBef>
                <a:spcPts val="0"/>
              </a:spcBef>
              <a:spcAft>
                <a:spcPts val="0"/>
              </a:spcAft>
              <a:buClr>
                <a:srgbClr val="FFFFFF"/>
              </a:buClr>
              <a:buSzPts val="2100"/>
              <a:buFont typeface="Montserrat Medium"/>
              <a:buChar char="●"/>
            </a:pPr>
            <a:r>
              <a:rPr lang="en" sz="2100">
                <a:solidFill>
                  <a:srgbClr val="FFFFFF"/>
                </a:solidFill>
                <a:latin typeface="Montserrat Medium"/>
                <a:ea typeface="Montserrat Medium"/>
                <a:cs typeface="Montserrat Medium"/>
                <a:sym typeface="Montserrat Medium"/>
              </a:rPr>
              <a:t>Most common decentralized application(DAPP) vulnerabilities </a:t>
            </a:r>
            <a:endParaRPr sz="2100">
              <a:solidFill>
                <a:srgbClr val="FFFFFF"/>
              </a:solidFill>
              <a:latin typeface="Montserrat Medium"/>
              <a:ea typeface="Montserrat Medium"/>
              <a:cs typeface="Montserrat Medium"/>
              <a:sym typeface="Montserrat Medium"/>
            </a:endParaRPr>
          </a:p>
          <a:p>
            <a:pPr indent="-361950" lvl="0" marL="457200" rtl="0" algn="l">
              <a:spcBef>
                <a:spcPts val="0"/>
              </a:spcBef>
              <a:spcAft>
                <a:spcPts val="0"/>
              </a:spcAft>
              <a:buClr>
                <a:srgbClr val="FFFFFF"/>
              </a:buClr>
              <a:buSzPts val="2100"/>
              <a:buFont typeface="Montserrat Medium"/>
              <a:buChar char="●"/>
            </a:pPr>
            <a:r>
              <a:rPr lang="en" sz="2100">
                <a:solidFill>
                  <a:srgbClr val="FFFFFF"/>
                </a:solidFill>
                <a:latin typeface="Montserrat Medium"/>
                <a:ea typeface="Montserrat Medium"/>
                <a:cs typeface="Montserrat Medium"/>
                <a:sym typeface="Montserrat Medium"/>
              </a:rPr>
              <a:t>Most common smart contract </a:t>
            </a:r>
            <a:r>
              <a:rPr lang="en" sz="2100">
                <a:solidFill>
                  <a:srgbClr val="FFFFFF"/>
                </a:solidFill>
                <a:latin typeface="Montserrat Medium"/>
                <a:ea typeface="Montserrat Medium"/>
                <a:cs typeface="Montserrat Medium"/>
                <a:sym typeface="Montserrat Medium"/>
              </a:rPr>
              <a:t>vulnerabilities</a:t>
            </a:r>
            <a:endParaRPr sz="2100">
              <a:solidFill>
                <a:srgbClr val="FFFFFF"/>
              </a:solidFill>
              <a:latin typeface="Montserrat Medium"/>
              <a:ea typeface="Montserrat Medium"/>
              <a:cs typeface="Montserrat Medium"/>
              <a:sym typeface="Montserrat Medium"/>
            </a:endParaRPr>
          </a:p>
          <a:p>
            <a:pPr indent="-361950" lvl="0" marL="457200" rtl="0" algn="l">
              <a:spcBef>
                <a:spcPts val="0"/>
              </a:spcBef>
              <a:spcAft>
                <a:spcPts val="0"/>
              </a:spcAft>
              <a:buClr>
                <a:srgbClr val="FFFFFF"/>
              </a:buClr>
              <a:buSzPts val="2100"/>
              <a:buFont typeface="Montserrat Medium"/>
              <a:buChar char="●"/>
            </a:pPr>
            <a:r>
              <a:rPr lang="en" sz="2100">
                <a:solidFill>
                  <a:srgbClr val="FFFFFF"/>
                </a:solidFill>
                <a:latin typeface="Montserrat Medium"/>
                <a:ea typeface="Montserrat Medium"/>
                <a:cs typeface="Montserrat Medium"/>
                <a:sym typeface="Montserrat Medium"/>
              </a:rPr>
              <a:t>Outro - Get started with smart contract hacking resources</a:t>
            </a:r>
            <a:endParaRPr sz="2100">
              <a:latin typeface="Montserrat Medium"/>
              <a:ea typeface="Montserrat Medium"/>
              <a:cs typeface="Montserrat Medium"/>
              <a:sym typeface="Montserrat Medium"/>
            </a:endParaRPr>
          </a:p>
        </p:txBody>
      </p:sp>
      <p:pic>
        <p:nvPicPr>
          <p:cNvPr id="320" name="Google Shape;320;p32"/>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321" name="Google Shape;321;p32"/>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322" name="Google Shape;322;p32"/>
          <p:cNvPicPr preferRelativeResize="0"/>
          <p:nvPr/>
        </p:nvPicPr>
        <p:blipFill>
          <a:blip r:embed="rId5">
            <a:alphaModFix/>
          </a:blip>
          <a:stretch>
            <a:fillRect/>
          </a:stretch>
        </p:blipFill>
        <p:spPr>
          <a:xfrm>
            <a:off x="298238" y="167197"/>
            <a:ext cx="445425" cy="454450"/>
          </a:xfrm>
          <a:prstGeom prst="rect">
            <a:avLst/>
          </a:prstGeom>
          <a:noFill/>
          <a:ln>
            <a:noFill/>
          </a:ln>
        </p:spPr>
      </p:pic>
      <p:sp>
        <p:nvSpPr>
          <p:cNvPr id="323" name="Google Shape;323;p32"/>
          <p:cNvSpPr txBox="1"/>
          <p:nvPr>
            <p:ph type="title"/>
          </p:nvPr>
        </p:nvSpPr>
        <p:spPr>
          <a:xfrm>
            <a:off x="0" y="927775"/>
            <a:ext cx="2321100" cy="5388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2300">
                <a:latin typeface="Montserrat"/>
                <a:ea typeface="Montserrat"/>
                <a:cs typeface="Montserrat"/>
                <a:sym typeface="Montserrat"/>
              </a:rPr>
              <a:t>Agenda</a:t>
            </a:r>
            <a:endParaRPr b="1" sz="23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9"/>
          <p:cNvSpPr/>
          <p:nvPr/>
        </p:nvSpPr>
        <p:spPr>
          <a:xfrm>
            <a:off x="1121700" y="1695188"/>
            <a:ext cx="2689800" cy="13689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FFFFF"/>
              </a:highlight>
            </a:endParaRPr>
          </a:p>
        </p:txBody>
      </p:sp>
      <p:sp>
        <p:nvSpPr>
          <p:cNvPr id="578" name="Google Shape;578;p59"/>
          <p:cNvSpPr txBox="1"/>
          <p:nvPr>
            <p:ph type="title"/>
          </p:nvPr>
        </p:nvSpPr>
        <p:spPr>
          <a:xfrm>
            <a:off x="1780075" y="167200"/>
            <a:ext cx="5004300" cy="5850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Montserrat"/>
                <a:ea typeface="Montserrat"/>
                <a:cs typeface="Montserrat"/>
                <a:sym typeface="Montserrat"/>
              </a:rPr>
              <a:t>Short intro to delegate(call)</a:t>
            </a:r>
            <a:endParaRPr b="1" sz="2600">
              <a:latin typeface="Montserrat"/>
              <a:ea typeface="Montserrat"/>
              <a:cs typeface="Montserrat"/>
              <a:sym typeface="Montserrat"/>
            </a:endParaRPr>
          </a:p>
        </p:txBody>
      </p:sp>
      <p:pic>
        <p:nvPicPr>
          <p:cNvPr id="579" name="Google Shape;579;p59"/>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580" name="Google Shape;580;p59"/>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581" name="Google Shape;581;p59"/>
          <p:cNvPicPr preferRelativeResize="0"/>
          <p:nvPr/>
        </p:nvPicPr>
        <p:blipFill>
          <a:blip r:embed="rId5">
            <a:alphaModFix/>
          </a:blip>
          <a:stretch>
            <a:fillRect/>
          </a:stretch>
        </p:blipFill>
        <p:spPr>
          <a:xfrm>
            <a:off x="298238" y="167197"/>
            <a:ext cx="445425" cy="454450"/>
          </a:xfrm>
          <a:prstGeom prst="rect">
            <a:avLst/>
          </a:prstGeom>
          <a:noFill/>
          <a:ln>
            <a:noFill/>
          </a:ln>
        </p:spPr>
      </p:pic>
      <p:pic>
        <p:nvPicPr>
          <p:cNvPr id="582" name="Google Shape;582;p59"/>
          <p:cNvPicPr preferRelativeResize="0"/>
          <p:nvPr/>
        </p:nvPicPr>
        <p:blipFill>
          <a:blip r:embed="rId6">
            <a:alphaModFix/>
          </a:blip>
          <a:stretch>
            <a:fillRect/>
          </a:stretch>
        </p:blipFill>
        <p:spPr>
          <a:xfrm>
            <a:off x="1336013" y="1991763"/>
            <a:ext cx="649500" cy="691759"/>
          </a:xfrm>
          <a:prstGeom prst="rect">
            <a:avLst/>
          </a:prstGeom>
          <a:noFill/>
          <a:ln>
            <a:noFill/>
          </a:ln>
        </p:spPr>
      </p:pic>
      <p:pic>
        <p:nvPicPr>
          <p:cNvPr id="583" name="Google Shape;583;p59"/>
          <p:cNvPicPr preferRelativeResize="0"/>
          <p:nvPr/>
        </p:nvPicPr>
        <p:blipFill>
          <a:blip r:embed="rId7">
            <a:alphaModFix/>
          </a:blip>
          <a:stretch>
            <a:fillRect/>
          </a:stretch>
        </p:blipFill>
        <p:spPr>
          <a:xfrm>
            <a:off x="2912063" y="1991763"/>
            <a:ext cx="691750" cy="691750"/>
          </a:xfrm>
          <a:prstGeom prst="rect">
            <a:avLst/>
          </a:prstGeom>
          <a:noFill/>
          <a:ln>
            <a:noFill/>
          </a:ln>
        </p:spPr>
      </p:pic>
      <p:cxnSp>
        <p:nvCxnSpPr>
          <p:cNvPr id="584" name="Google Shape;584;p59"/>
          <p:cNvCxnSpPr/>
          <p:nvPr/>
        </p:nvCxnSpPr>
        <p:spPr>
          <a:xfrm>
            <a:off x="2010788" y="2337638"/>
            <a:ext cx="876000" cy="0"/>
          </a:xfrm>
          <a:prstGeom prst="straightConnector1">
            <a:avLst/>
          </a:prstGeom>
          <a:noFill/>
          <a:ln cap="flat" cmpd="sng" w="19050">
            <a:solidFill>
              <a:schemeClr val="dk1"/>
            </a:solidFill>
            <a:prstDash val="solid"/>
            <a:round/>
            <a:headEnd len="med" w="med" type="none"/>
            <a:tailEnd len="med" w="med" type="triangle"/>
          </a:ln>
        </p:spPr>
      </p:cxnSp>
      <p:sp>
        <p:nvSpPr>
          <p:cNvPr id="585" name="Google Shape;585;p59"/>
          <p:cNvSpPr txBox="1"/>
          <p:nvPr/>
        </p:nvSpPr>
        <p:spPr>
          <a:xfrm>
            <a:off x="1920038" y="1935113"/>
            <a:ext cx="105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chemeClr val="dk1"/>
                </a:solidFill>
              </a:rPr>
              <a:t>DELEGATE CALL</a:t>
            </a:r>
            <a:endParaRPr b="1" i="1" sz="700">
              <a:solidFill>
                <a:schemeClr val="dk1"/>
              </a:solidFill>
            </a:endParaRPr>
          </a:p>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   </a:t>
            </a:r>
            <a:r>
              <a:rPr b="1" lang="en" sz="900">
                <a:solidFill>
                  <a:schemeClr val="dk1"/>
                </a:solidFill>
                <a:latin typeface="Courier New"/>
                <a:ea typeface="Courier New"/>
                <a:cs typeface="Courier New"/>
                <a:sym typeface="Courier New"/>
              </a:rPr>
              <a:t>setNum(5)</a:t>
            </a:r>
            <a:endParaRPr b="1" sz="900">
              <a:solidFill>
                <a:schemeClr val="dk1"/>
              </a:solidFill>
              <a:latin typeface="Courier New"/>
              <a:ea typeface="Courier New"/>
              <a:cs typeface="Courier New"/>
              <a:sym typeface="Courier New"/>
            </a:endParaRPr>
          </a:p>
        </p:txBody>
      </p:sp>
      <p:sp>
        <p:nvSpPr>
          <p:cNvPr id="586" name="Google Shape;586;p59"/>
          <p:cNvSpPr txBox="1"/>
          <p:nvPr/>
        </p:nvSpPr>
        <p:spPr>
          <a:xfrm>
            <a:off x="1188875" y="2630788"/>
            <a:ext cx="943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CONTRACT-A</a:t>
            </a:r>
            <a:endParaRPr b="1" sz="800">
              <a:solidFill>
                <a:schemeClr val="dk1"/>
              </a:solidFill>
            </a:endParaRPr>
          </a:p>
        </p:txBody>
      </p:sp>
      <p:sp>
        <p:nvSpPr>
          <p:cNvPr id="587" name="Google Shape;587;p59"/>
          <p:cNvSpPr txBox="1"/>
          <p:nvPr/>
        </p:nvSpPr>
        <p:spPr>
          <a:xfrm>
            <a:off x="2912075" y="2630788"/>
            <a:ext cx="943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CONTRACT-B</a:t>
            </a:r>
            <a:endParaRPr b="1" sz="800">
              <a:solidFill>
                <a:schemeClr val="dk1"/>
              </a:solidFill>
            </a:endParaRPr>
          </a:p>
        </p:txBody>
      </p:sp>
      <p:graphicFrame>
        <p:nvGraphicFramePr>
          <p:cNvPr id="588" name="Google Shape;588;p59"/>
          <p:cNvGraphicFramePr/>
          <p:nvPr/>
        </p:nvGraphicFramePr>
        <p:xfrm>
          <a:off x="4782550" y="1662108"/>
          <a:ext cx="3000000" cy="3000000"/>
        </p:xfrm>
        <a:graphic>
          <a:graphicData uri="http://schemas.openxmlformats.org/drawingml/2006/table">
            <a:tbl>
              <a:tblPr>
                <a:noFill/>
                <a:tableStyleId>{29BCC462-D133-4C64-9A38-B072FE1758A5}</a:tableStyleId>
              </a:tblPr>
              <a:tblGrid>
                <a:gridCol w="640175"/>
                <a:gridCol w="1232150"/>
                <a:gridCol w="1476800"/>
              </a:tblGrid>
              <a:tr h="609575">
                <a:tc>
                  <a:txBody>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SLOT</a:t>
                      </a:r>
                      <a:endParaRPr b="1" sz="1300">
                        <a:solidFill>
                          <a:schemeClr val="dk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chemeClr val="dk1"/>
                          </a:solidFill>
                        </a:rPr>
                        <a:t>Contract - A</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Contract - B</a:t>
                      </a:r>
                      <a:endParaRPr>
                        <a:solidFill>
                          <a:schemeClr val="dk1"/>
                        </a:solidFill>
                      </a:endParaRPr>
                    </a:p>
                  </a:txBody>
                  <a:tcPr marT="91425" marB="91425" marR="91425" marL="91425"/>
                </a:tc>
              </a:tr>
              <a:tr h="396200">
                <a:tc>
                  <a:txBody>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0</a:t>
                      </a:r>
                      <a:endParaRPr/>
                    </a:p>
                  </a:txBody>
                  <a:tcPr marT="91425" marB="91425" marR="91425" marL="91425"/>
                </a:tc>
                <a:tc>
                  <a:txBody>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     5</a:t>
                      </a:r>
                      <a:endParaRPr/>
                    </a:p>
                  </a:txBody>
                  <a:tcPr marT="91425" marB="91425" marR="91425" marL="91425"/>
                </a:tc>
                <a:tc>
                  <a:txBody>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   0</a:t>
                      </a:r>
                      <a:endParaRPr/>
                    </a:p>
                  </a:txBody>
                  <a:tcPr marT="91425" marB="91425" marR="91425" marL="91425"/>
                </a:tc>
              </a:tr>
              <a:tr h="396200">
                <a:tc>
                  <a:txBody>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1</a:t>
                      </a:r>
                      <a:endParaRPr/>
                    </a:p>
                  </a:txBody>
                  <a:tcPr marT="91425" marB="91425" marR="91425" marL="91425"/>
                </a:tc>
                <a:tc>
                  <a:txBody>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    …..</a:t>
                      </a:r>
                      <a:endParaRPr/>
                    </a:p>
                  </a:txBody>
                  <a:tcPr marT="91425" marB="91425" marR="91425" marL="91425"/>
                </a:tc>
                <a:tc>
                  <a:txBody>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   0</a:t>
                      </a:r>
                      <a:endParaRPr/>
                    </a:p>
                  </a:txBody>
                  <a:tcPr marT="91425" marB="91425" marR="91425" marL="91425"/>
                </a:tc>
              </a:tr>
            </a:tbl>
          </a:graphicData>
        </a:graphic>
      </p:graphicFrame>
      <p:sp>
        <p:nvSpPr>
          <p:cNvPr id="589" name="Google Shape;589;p59"/>
          <p:cNvSpPr txBox="1"/>
          <p:nvPr/>
        </p:nvSpPr>
        <p:spPr>
          <a:xfrm>
            <a:off x="630625" y="3444525"/>
            <a:ext cx="7800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Execution </a:t>
            </a:r>
            <a:r>
              <a:rPr lang="en">
                <a:solidFill>
                  <a:schemeClr val="dk1"/>
                </a:solidFill>
                <a:latin typeface="Montserrat Medium"/>
                <a:ea typeface="Montserrat Medium"/>
                <a:cs typeface="Montserrat Medium"/>
                <a:sym typeface="Montserrat Medium"/>
              </a:rPr>
              <a:t>occurs</a:t>
            </a:r>
            <a:r>
              <a:rPr lang="en">
                <a:solidFill>
                  <a:schemeClr val="dk1"/>
                </a:solidFill>
                <a:latin typeface="Montserrat Medium"/>
                <a:ea typeface="Montserrat Medium"/>
                <a:cs typeface="Montserrat Medium"/>
                <a:sym typeface="Montserrat Medium"/>
              </a:rPr>
              <a:t> in contract B while updating the storage in contract A.</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Using this method, contract can preserve the storage state while using the logic of contract.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Introduced the concept of Proxies.</a:t>
            </a:r>
            <a:endParaRPr>
              <a:solidFill>
                <a:schemeClr val="dk1"/>
              </a:solidFill>
              <a:latin typeface="Montserrat Medium"/>
              <a:ea typeface="Montserrat Medium"/>
              <a:cs typeface="Montserrat Medium"/>
              <a:sym typeface="Montserrat Medium"/>
            </a:endParaRPr>
          </a:p>
        </p:txBody>
      </p:sp>
      <p:sp>
        <p:nvSpPr>
          <p:cNvPr id="590" name="Google Shape;590;p59"/>
          <p:cNvSpPr txBox="1"/>
          <p:nvPr/>
        </p:nvSpPr>
        <p:spPr>
          <a:xfrm>
            <a:off x="676025" y="1083275"/>
            <a:ext cx="7800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Example of the delegatecall</a:t>
            </a:r>
            <a:endParaRPr>
              <a:solidFill>
                <a:schemeClr val="dk1"/>
              </a:solidFill>
              <a:latin typeface="Montserrat Medium"/>
              <a:ea typeface="Montserrat Medium"/>
              <a:cs typeface="Montserrat Medium"/>
              <a:sym typeface="Montserrat Medium"/>
            </a:endParaRPr>
          </a:p>
        </p:txBody>
      </p:sp>
      <p:sp>
        <p:nvSpPr>
          <p:cNvPr id="591" name="Google Shape;591;p59"/>
          <p:cNvSpPr txBox="1"/>
          <p:nvPr/>
        </p:nvSpPr>
        <p:spPr>
          <a:xfrm>
            <a:off x="5369325" y="3064075"/>
            <a:ext cx="33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2" name="Google Shape;592;p59"/>
          <p:cNvSpPr txBox="1"/>
          <p:nvPr/>
        </p:nvSpPr>
        <p:spPr>
          <a:xfrm>
            <a:off x="5449275" y="2979700"/>
            <a:ext cx="159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Montserrat"/>
                <a:ea typeface="Montserrat"/>
                <a:cs typeface="Montserrat"/>
                <a:sym typeface="Montserrat"/>
              </a:rPr>
              <a:t>Storage</a:t>
            </a:r>
            <a:r>
              <a:rPr i="1" lang="en" sz="1200">
                <a:solidFill>
                  <a:schemeClr val="dk1"/>
                </a:solidFill>
                <a:latin typeface="Montserrat"/>
                <a:ea typeface="Montserrat"/>
                <a:cs typeface="Montserrat"/>
                <a:sym typeface="Montserrat"/>
              </a:rPr>
              <a:t> layout</a:t>
            </a:r>
            <a:endParaRPr i="1" sz="1200">
              <a:solidFill>
                <a:schemeClr val="dk1"/>
              </a:solidFill>
              <a:latin typeface="Montserrat"/>
              <a:ea typeface="Montserrat"/>
              <a:cs typeface="Montserrat"/>
              <a:sym typeface="Montserrat"/>
            </a:endParaRPr>
          </a:p>
        </p:txBody>
      </p:sp>
      <p:sp>
        <p:nvSpPr>
          <p:cNvPr id="593" name="Google Shape;593;p59"/>
          <p:cNvSpPr txBox="1"/>
          <p:nvPr/>
        </p:nvSpPr>
        <p:spPr>
          <a:xfrm>
            <a:off x="2088150" y="2459500"/>
            <a:ext cx="756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SAVE STATE</a:t>
            </a:r>
            <a:endParaRPr b="1" sz="700">
              <a:solidFill>
                <a:schemeClr val="dk1"/>
              </a:solidFill>
            </a:endParaRPr>
          </a:p>
        </p:txBody>
      </p:sp>
      <p:cxnSp>
        <p:nvCxnSpPr>
          <p:cNvPr id="594" name="Google Shape;594;p59"/>
          <p:cNvCxnSpPr/>
          <p:nvPr/>
        </p:nvCxnSpPr>
        <p:spPr>
          <a:xfrm flipH="1" rot="10800000">
            <a:off x="2038025" y="2459500"/>
            <a:ext cx="826200" cy="9000"/>
          </a:xfrm>
          <a:prstGeom prst="straightConnector1">
            <a:avLst/>
          </a:prstGeom>
          <a:noFill/>
          <a:ln cap="flat" cmpd="sng" w="19050">
            <a:solidFill>
              <a:schemeClr val="dk1"/>
            </a:solidFill>
            <a:prstDash val="solid"/>
            <a:round/>
            <a:headEnd len="med" w="med" type="stealth"/>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0"/>
          <p:cNvSpPr txBox="1"/>
          <p:nvPr>
            <p:ph type="title"/>
          </p:nvPr>
        </p:nvSpPr>
        <p:spPr>
          <a:xfrm>
            <a:off x="1832400" y="140725"/>
            <a:ext cx="5479200" cy="6465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Montserrat"/>
                <a:ea typeface="Montserrat"/>
                <a:cs typeface="Montserrat"/>
                <a:sym typeface="Montserrat"/>
              </a:rPr>
              <a:t>D</a:t>
            </a:r>
            <a:r>
              <a:rPr b="1" lang="en" sz="3000">
                <a:latin typeface="Montserrat"/>
                <a:ea typeface="Montserrat"/>
                <a:cs typeface="Montserrat"/>
                <a:sym typeface="Montserrat"/>
              </a:rPr>
              <a:t>elegate(call) and proxies</a:t>
            </a:r>
            <a:endParaRPr b="1" sz="3000">
              <a:latin typeface="Montserrat"/>
              <a:ea typeface="Montserrat"/>
              <a:cs typeface="Montserrat"/>
              <a:sym typeface="Montserrat"/>
            </a:endParaRPr>
          </a:p>
        </p:txBody>
      </p:sp>
      <p:sp>
        <p:nvSpPr>
          <p:cNvPr id="600" name="Google Shape;600;p60"/>
          <p:cNvSpPr txBox="1"/>
          <p:nvPr>
            <p:ph idx="1" type="body"/>
          </p:nvPr>
        </p:nvSpPr>
        <p:spPr>
          <a:xfrm>
            <a:off x="311700" y="1152475"/>
            <a:ext cx="8520600" cy="1571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The proxy contract redirects all the calls it receives to an logic contract, whose address is stored in its (Contract A’s) storage.</a:t>
            </a:r>
            <a:endParaRPr>
              <a:solidFill>
                <a:schemeClr val="dk1"/>
              </a:solidFill>
              <a:latin typeface="Montserrat Medium"/>
              <a:ea typeface="Montserrat Medium"/>
              <a:cs typeface="Montserrat Medium"/>
              <a:sym typeface="Montserrat Medium"/>
            </a:endParaRPr>
          </a:p>
          <a:p>
            <a:pPr indent="0" lvl="0" marL="0" rtl="0" algn="l">
              <a:spcBef>
                <a:spcPts val="1200"/>
              </a:spcBef>
              <a:spcAft>
                <a:spcPts val="1200"/>
              </a:spcAft>
              <a:buNone/>
            </a:pPr>
            <a:r>
              <a:rPr lang="en">
                <a:solidFill>
                  <a:schemeClr val="dk1"/>
                </a:solidFill>
                <a:latin typeface="Montserrat Medium"/>
                <a:ea typeface="Montserrat Medium"/>
                <a:cs typeface="Montserrat Medium"/>
                <a:sym typeface="Montserrat Medium"/>
              </a:rPr>
              <a:t>The proxy contract runs Contract B’s code as its own, modifying the storage and balance of Contract A.</a:t>
            </a:r>
            <a:endParaRPr>
              <a:solidFill>
                <a:schemeClr val="dk1"/>
              </a:solidFill>
              <a:latin typeface="Montserrat Medium"/>
              <a:ea typeface="Montserrat Medium"/>
              <a:cs typeface="Montserrat Medium"/>
              <a:sym typeface="Montserrat Medium"/>
            </a:endParaRPr>
          </a:p>
        </p:txBody>
      </p:sp>
      <p:pic>
        <p:nvPicPr>
          <p:cNvPr id="601" name="Google Shape;601;p60"/>
          <p:cNvPicPr preferRelativeResize="0"/>
          <p:nvPr/>
        </p:nvPicPr>
        <p:blipFill>
          <a:blip r:embed="rId3">
            <a:alphaModFix/>
          </a:blip>
          <a:stretch>
            <a:fillRect/>
          </a:stretch>
        </p:blipFill>
        <p:spPr>
          <a:xfrm>
            <a:off x="1219475" y="3089125"/>
            <a:ext cx="6917476" cy="1731225"/>
          </a:xfrm>
          <a:prstGeom prst="rect">
            <a:avLst/>
          </a:prstGeom>
          <a:noFill/>
          <a:ln>
            <a:noFill/>
          </a:ln>
        </p:spPr>
      </p:pic>
      <p:sp>
        <p:nvSpPr>
          <p:cNvPr id="602" name="Google Shape;602;p60"/>
          <p:cNvSpPr/>
          <p:nvPr/>
        </p:nvSpPr>
        <p:spPr>
          <a:xfrm>
            <a:off x="207000" y="1323825"/>
            <a:ext cx="104700" cy="10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0"/>
          <p:cNvSpPr/>
          <p:nvPr/>
        </p:nvSpPr>
        <p:spPr>
          <a:xfrm>
            <a:off x="168550" y="2113125"/>
            <a:ext cx="104700" cy="10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4" name="Google Shape;604;p60"/>
          <p:cNvPicPr preferRelativeResize="0"/>
          <p:nvPr/>
        </p:nvPicPr>
        <p:blipFill rotWithShape="1">
          <a:blip r:embed="rId4">
            <a:alphaModFix/>
          </a:blip>
          <a:srcRect b="0" l="-3640" r="3639" t="0"/>
          <a:stretch/>
        </p:blipFill>
        <p:spPr>
          <a:xfrm>
            <a:off x="-604850" y="-717425"/>
            <a:ext cx="1441125" cy="1441125"/>
          </a:xfrm>
          <a:prstGeom prst="rect">
            <a:avLst/>
          </a:prstGeom>
          <a:noFill/>
          <a:ln>
            <a:noFill/>
          </a:ln>
        </p:spPr>
      </p:pic>
      <p:pic>
        <p:nvPicPr>
          <p:cNvPr id="605" name="Google Shape;605;p60"/>
          <p:cNvPicPr preferRelativeResize="0"/>
          <p:nvPr/>
        </p:nvPicPr>
        <p:blipFill rotWithShape="1">
          <a:blip r:embed="rId5">
            <a:alphaModFix/>
          </a:blip>
          <a:srcRect b="-34280" l="29840" r="-29840" t="34280"/>
          <a:stretch/>
        </p:blipFill>
        <p:spPr>
          <a:xfrm>
            <a:off x="172525" y="0"/>
            <a:ext cx="1160800" cy="1154475"/>
          </a:xfrm>
          <a:prstGeom prst="rect">
            <a:avLst/>
          </a:prstGeom>
          <a:noFill/>
          <a:ln>
            <a:noFill/>
          </a:ln>
        </p:spPr>
      </p:pic>
      <p:pic>
        <p:nvPicPr>
          <p:cNvPr id="606" name="Google Shape;606;p60"/>
          <p:cNvPicPr preferRelativeResize="0"/>
          <p:nvPr/>
        </p:nvPicPr>
        <p:blipFill>
          <a:blip r:embed="rId6">
            <a:alphaModFix/>
          </a:blip>
          <a:stretch>
            <a:fillRect/>
          </a:stretch>
        </p:blipFill>
        <p:spPr>
          <a:xfrm>
            <a:off x="298238" y="167197"/>
            <a:ext cx="445425" cy="454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1"/>
          <p:cNvSpPr txBox="1"/>
          <p:nvPr/>
        </p:nvSpPr>
        <p:spPr>
          <a:xfrm>
            <a:off x="581700" y="1385050"/>
            <a:ext cx="74298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Montserrat SemiBold"/>
              <a:buAutoNum type="arabicPeriod"/>
            </a:pPr>
            <a:r>
              <a:rPr lang="en" sz="1700">
                <a:solidFill>
                  <a:schemeClr val="dk1"/>
                </a:solidFill>
                <a:latin typeface="Montserrat SemiBold"/>
                <a:ea typeface="Montserrat SemiBold"/>
                <a:cs typeface="Montserrat SemiBold"/>
                <a:sym typeface="Montserrat SemiBold"/>
              </a:rPr>
              <a:t>Transparent Proxy Pattern (TPP)</a:t>
            </a:r>
            <a:endParaRPr sz="1700">
              <a:solidFill>
                <a:schemeClr val="dk1"/>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sz="1700">
              <a:solidFill>
                <a:schemeClr val="dk1"/>
              </a:solidFill>
              <a:latin typeface="Montserrat"/>
              <a:ea typeface="Montserrat"/>
              <a:cs typeface="Montserrat"/>
              <a:sym typeface="Montserrat"/>
            </a:endParaRPr>
          </a:p>
          <a:p>
            <a:pPr indent="-336550" lvl="0" marL="9144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upgrade logic is stored in </a:t>
            </a:r>
            <a:r>
              <a:rPr b="1" lang="en" sz="1700">
                <a:solidFill>
                  <a:schemeClr val="dk1"/>
                </a:solidFill>
                <a:latin typeface="Montserrat"/>
                <a:ea typeface="Montserrat"/>
                <a:cs typeface="Montserrat"/>
                <a:sym typeface="Montserrat"/>
              </a:rPr>
              <a:t>proxy</a:t>
            </a:r>
            <a:r>
              <a:rPr lang="en" sz="1700">
                <a:solidFill>
                  <a:schemeClr val="dk1"/>
                </a:solidFill>
                <a:latin typeface="Montserrat"/>
                <a:ea typeface="Montserrat"/>
                <a:cs typeface="Montserrat"/>
                <a:sym typeface="Montserrat"/>
              </a:rPr>
              <a:t> itself.</a:t>
            </a:r>
            <a:endParaRPr sz="1700">
              <a:solidFill>
                <a:schemeClr val="dk1"/>
              </a:solidFill>
              <a:latin typeface="Montserrat"/>
              <a:ea typeface="Montserrat"/>
              <a:cs typeface="Montserrat"/>
              <a:sym typeface="Montserrat"/>
            </a:endParaRPr>
          </a:p>
          <a:p>
            <a:pPr indent="-336550" lvl="0" marL="9144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gas-inefficient.</a:t>
            </a:r>
            <a:endParaRPr sz="17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700">
              <a:solidFill>
                <a:schemeClr val="dk1"/>
              </a:solidFill>
              <a:latin typeface="Montserrat"/>
              <a:ea typeface="Montserrat"/>
              <a:cs typeface="Montserrat"/>
              <a:sym typeface="Montserrat"/>
            </a:endParaRPr>
          </a:p>
          <a:p>
            <a:pPr indent="-336550" lvl="0" marL="457200" rtl="0" algn="l">
              <a:spcBef>
                <a:spcPts val="0"/>
              </a:spcBef>
              <a:spcAft>
                <a:spcPts val="0"/>
              </a:spcAft>
              <a:buClr>
                <a:schemeClr val="dk1"/>
              </a:buClr>
              <a:buSzPts val="1700"/>
              <a:buFont typeface="Montserrat SemiBold"/>
              <a:buAutoNum type="arabicPeriod"/>
            </a:pPr>
            <a:r>
              <a:rPr lang="en" sz="1700">
                <a:solidFill>
                  <a:schemeClr val="dk1"/>
                </a:solidFill>
                <a:latin typeface="Montserrat SemiBold"/>
                <a:ea typeface="Montserrat SemiBold"/>
                <a:cs typeface="Montserrat SemiBold"/>
                <a:sym typeface="Montserrat SemiBold"/>
              </a:rPr>
              <a:t>Universal Upgradable Proxy Standard (UUPS)   </a:t>
            </a:r>
            <a:r>
              <a:rPr lang="en" sz="1700">
                <a:solidFill>
                  <a:schemeClr val="dk1"/>
                </a:solidFill>
                <a:latin typeface="Montserrat"/>
                <a:ea typeface="Montserrat"/>
                <a:cs typeface="Montserrat"/>
                <a:sym typeface="Montserrat"/>
              </a:rPr>
              <a:t>   </a:t>
            </a:r>
            <a:endParaRPr sz="17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700">
                <a:solidFill>
                  <a:schemeClr val="dk1"/>
                </a:solidFill>
                <a:latin typeface="Montserrat"/>
                <a:ea typeface="Montserrat"/>
                <a:cs typeface="Montserrat"/>
                <a:sym typeface="Montserrat"/>
              </a:rPr>
              <a:t>                   </a:t>
            </a:r>
            <a:endParaRPr sz="1700">
              <a:solidFill>
                <a:schemeClr val="dk1"/>
              </a:solidFill>
              <a:latin typeface="Montserrat"/>
              <a:ea typeface="Montserrat"/>
              <a:cs typeface="Montserrat"/>
              <a:sym typeface="Montserrat"/>
            </a:endParaRPr>
          </a:p>
          <a:p>
            <a:pPr indent="-336550" lvl="0" marL="9144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upgrade logic is stored in </a:t>
            </a:r>
            <a:r>
              <a:rPr b="1" lang="en" sz="1700">
                <a:solidFill>
                  <a:schemeClr val="dk1"/>
                </a:solidFill>
                <a:latin typeface="Montserrat"/>
                <a:ea typeface="Montserrat"/>
                <a:cs typeface="Montserrat"/>
                <a:sym typeface="Montserrat"/>
              </a:rPr>
              <a:t>logic</a:t>
            </a:r>
            <a:r>
              <a:rPr lang="en" sz="1700">
                <a:solidFill>
                  <a:schemeClr val="dk1"/>
                </a:solidFill>
                <a:latin typeface="Montserrat"/>
                <a:ea typeface="Montserrat"/>
                <a:cs typeface="Montserrat"/>
                <a:sym typeface="Montserrat"/>
              </a:rPr>
              <a:t> itself.</a:t>
            </a:r>
            <a:endParaRPr sz="1700">
              <a:solidFill>
                <a:schemeClr val="dk1"/>
              </a:solidFill>
              <a:latin typeface="Montserrat"/>
              <a:ea typeface="Montserrat"/>
              <a:cs typeface="Montserrat"/>
              <a:sym typeface="Montserrat"/>
            </a:endParaRPr>
          </a:p>
          <a:p>
            <a:pPr indent="-336550" lvl="0" marL="9144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gas-efficient.</a:t>
            </a:r>
            <a:endParaRPr sz="1700">
              <a:solidFill>
                <a:schemeClr val="dk1"/>
              </a:solidFill>
              <a:latin typeface="Montserrat"/>
              <a:ea typeface="Montserrat"/>
              <a:cs typeface="Montserrat"/>
              <a:sym typeface="Montserrat"/>
            </a:endParaRPr>
          </a:p>
        </p:txBody>
      </p:sp>
      <p:sp>
        <p:nvSpPr>
          <p:cNvPr id="612" name="Google Shape;612;p61"/>
          <p:cNvSpPr txBox="1"/>
          <p:nvPr>
            <p:ph type="title"/>
          </p:nvPr>
        </p:nvSpPr>
        <p:spPr>
          <a:xfrm>
            <a:off x="1373050" y="240925"/>
            <a:ext cx="6250500" cy="7389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600">
                <a:latin typeface="Montserrat"/>
                <a:ea typeface="Montserrat"/>
                <a:cs typeface="Montserrat"/>
                <a:sym typeface="Montserrat"/>
              </a:rPr>
              <a:t>Types of Proxies Patterns</a:t>
            </a:r>
            <a:endParaRPr b="1" sz="3600">
              <a:latin typeface="Montserrat"/>
              <a:ea typeface="Montserrat"/>
              <a:cs typeface="Montserrat"/>
              <a:sym typeface="Montserrat"/>
            </a:endParaRPr>
          </a:p>
        </p:txBody>
      </p:sp>
      <p:sp>
        <p:nvSpPr>
          <p:cNvPr id="613" name="Google Shape;613;p61"/>
          <p:cNvSpPr txBox="1"/>
          <p:nvPr/>
        </p:nvSpPr>
        <p:spPr>
          <a:xfrm>
            <a:off x="239875" y="4206300"/>
            <a:ext cx="8368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a:ea typeface="Montserrat"/>
                <a:cs typeface="Montserrat"/>
                <a:sym typeface="Montserrat"/>
              </a:rPr>
              <a:t>By calling the upgrade function, the storage slot on the proxy contract is updated to point to a new logic contract.</a:t>
            </a:r>
            <a:endParaRPr/>
          </a:p>
        </p:txBody>
      </p:sp>
      <p:pic>
        <p:nvPicPr>
          <p:cNvPr id="614" name="Google Shape;614;p61"/>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615" name="Google Shape;615;p61"/>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616" name="Google Shape;616;p61"/>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2"/>
          <p:cNvSpPr txBox="1"/>
          <p:nvPr>
            <p:ph type="title"/>
          </p:nvPr>
        </p:nvSpPr>
        <p:spPr>
          <a:xfrm>
            <a:off x="1558850" y="207800"/>
            <a:ext cx="5672400" cy="7233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Montserrat"/>
                <a:ea typeface="Montserrat"/>
                <a:cs typeface="Montserrat"/>
                <a:sym typeface="Montserrat"/>
              </a:rPr>
              <a:t>Uninitialized proxy bug</a:t>
            </a:r>
            <a:endParaRPr b="1" sz="3500">
              <a:latin typeface="Montserrat"/>
              <a:ea typeface="Montserrat"/>
              <a:cs typeface="Montserrat"/>
              <a:sym typeface="Montserrat"/>
            </a:endParaRPr>
          </a:p>
        </p:txBody>
      </p:sp>
      <p:sp>
        <p:nvSpPr>
          <p:cNvPr id="622" name="Google Shape;622;p62"/>
          <p:cNvSpPr txBox="1"/>
          <p:nvPr>
            <p:ph idx="1" type="body"/>
          </p:nvPr>
        </p:nvSpPr>
        <p:spPr>
          <a:xfrm>
            <a:off x="284900" y="1154475"/>
            <a:ext cx="8220300" cy="378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Lot of </a:t>
            </a:r>
            <a:r>
              <a:rPr lang="en">
                <a:solidFill>
                  <a:schemeClr val="dk1"/>
                </a:solidFill>
                <a:latin typeface="Montserrat Medium"/>
                <a:ea typeface="Montserrat Medium"/>
                <a:cs typeface="Montserrat Medium"/>
                <a:sym typeface="Montserrat Medium"/>
              </a:rPr>
              <a:t>developers</a:t>
            </a:r>
            <a:r>
              <a:rPr lang="en">
                <a:solidFill>
                  <a:schemeClr val="dk1"/>
                </a:solidFill>
                <a:latin typeface="Montserrat Medium"/>
                <a:ea typeface="Montserrat Medium"/>
                <a:cs typeface="Montserrat Medium"/>
                <a:sym typeface="Montserrat Medium"/>
              </a:rPr>
              <a:t> often leave the contracts uninitialized. This is not an problem in </a:t>
            </a:r>
            <a:r>
              <a:rPr lang="en">
                <a:solidFill>
                  <a:schemeClr val="dk1"/>
                </a:solidFill>
                <a:latin typeface="Montserrat Medium"/>
                <a:ea typeface="Montserrat Medium"/>
                <a:cs typeface="Montserrat Medium"/>
                <a:sym typeface="Montserrat Medium"/>
              </a:rPr>
              <a:t>most </a:t>
            </a:r>
            <a:r>
              <a:rPr lang="en">
                <a:solidFill>
                  <a:schemeClr val="dk1"/>
                </a:solidFill>
                <a:latin typeface="Montserrat Medium"/>
                <a:ea typeface="Montserrat Medium"/>
                <a:cs typeface="Montserrat Medium"/>
                <a:sym typeface="Montserrat Medium"/>
              </a:rPr>
              <a:t>cases</a:t>
            </a:r>
            <a:r>
              <a:rPr lang="en">
                <a:solidFill>
                  <a:schemeClr val="dk1"/>
                </a:solidFill>
                <a:latin typeface="Montserrat Medium"/>
                <a:ea typeface="Montserrat Medium"/>
                <a:cs typeface="Montserrat Medium"/>
                <a:sym typeface="Montserrat Medium"/>
              </a:rPr>
              <a:t>, but </a:t>
            </a:r>
            <a:r>
              <a:rPr lang="en">
                <a:solidFill>
                  <a:schemeClr val="dk1"/>
                </a:solidFill>
                <a:latin typeface="Montserrat Medium"/>
                <a:ea typeface="Montserrat Medium"/>
                <a:cs typeface="Montserrat Medium"/>
                <a:sym typeface="Montserrat Medium"/>
              </a:rPr>
              <a:t>problematic</a:t>
            </a:r>
            <a:r>
              <a:rPr lang="en">
                <a:solidFill>
                  <a:schemeClr val="dk1"/>
                </a:solidFill>
                <a:latin typeface="Montserrat Medium"/>
                <a:ea typeface="Montserrat Medium"/>
                <a:cs typeface="Montserrat Medium"/>
                <a:sym typeface="Montserrat Medium"/>
              </a:rPr>
              <a:t> when it leads to some major changes like: granting ownership to the caller.</a:t>
            </a:r>
            <a:endParaRPr>
              <a:solidFill>
                <a:schemeClr val="dk1"/>
              </a:solidFill>
              <a:latin typeface="Montserrat Medium"/>
              <a:ea typeface="Montserrat Medium"/>
              <a:cs typeface="Montserrat Medium"/>
              <a:sym typeface="Montserrat Medium"/>
            </a:endParaRPr>
          </a:p>
          <a:p>
            <a:pPr indent="0" lvl="0" marL="457200" rtl="0" algn="l">
              <a:spcBef>
                <a:spcPts val="1200"/>
              </a:spcBef>
              <a:spcAft>
                <a:spcPts val="0"/>
              </a:spcAft>
              <a:buNone/>
            </a:pPr>
            <a:r>
              <a:t/>
            </a:r>
            <a:endParaRPr>
              <a:solidFill>
                <a:schemeClr val="dk1"/>
              </a:solidFill>
              <a:latin typeface="Montserrat Medium"/>
              <a:ea typeface="Montserrat Medium"/>
              <a:cs typeface="Montserrat Medium"/>
              <a:sym typeface="Montserrat Medium"/>
            </a:endParaRPr>
          </a:p>
          <a:p>
            <a:pPr indent="-342900" lvl="0" marL="457200" rtl="0" algn="l">
              <a:spcBef>
                <a:spcPts val="120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Owner of the contract can upgrade the </a:t>
            </a:r>
            <a:r>
              <a:rPr lang="en">
                <a:solidFill>
                  <a:schemeClr val="dk1"/>
                </a:solidFill>
                <a:latin typeface="Montserrat Medium"/>
                <a:ea typeface="Montserrat Medium"/>
                <a:cs typeface="Montserrat Medium"/>
                <a:sym typeface="Montserrat Medium"/>
              </a:rPr>
              <a:t>implementation</a:t>
            </a:r>
            <a:r>
              <a:rPr lang="en">
                <a:solidFill>
                  <a:schemeClr val="dk1"/>
                </a:solidFill>
                <a:latin typeface="Montserrat Medium"/>
                <a:ea typeface="Montserrat Medium"/>
                <a:cs typeface="Montserrat Medium"/>
                <a:sym typeface="Montserrat Medium"/>
              </a:rPr>
              <a:t> contract.</a:t>
            </a:r>
            <a:endParaRPr>
              <a:solidFill>
                <a:schemeClr val="dk1"/>
              </a:solidFill>
              <a:latin typeface="Montserrat Medium"/>
              <a:ea typeface="Montserrat Medium"/>
              <a:cs typeface="Montserrat Medium"/>
              <a:sym typeface="Montserrat Medium"/>
            </a:endParaRPr>
          </a:p>
          <a:p>
            <a:pPr indent="0" lvl="0" marL="457200" rtl="0" algn="l">
              <a:spcBef>
                <a:spcPts val="1200"/>
              </a:spcBef>
              <a:spcAft>
                <a:spcPts val="0"/>
              </a:spcAft>
              <a:buNone/>
            </a:pPr>
            <a:r>
              <a:t/>
            </a:r>
            <a:endParaRPr>
              <a:solidFill>
                <a:schemeClr val="dk1"/>
              </a:solidFill>
              <a:latin typeface="Montserrat Medium"/>
              <a:ea typeface="Montserrat Medium"/>
              <a:cs typeface="Montserrat Medium"/>
              <a:sym typeface="Montserrat Medium"/>
            </a:endParaRPr>
          </a:p>
          <a:p>
            <a:pPr indent="-342900" lvl="0" marL="457200" rtl="0" algn="l">
              <a:spcBef>
                <a:spcPts val="120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This bug can lead to the self-destruction of the logic contract, which could render the proxy contracts useless.</a:t>
            </a:r>
            <a:endParaRPr>
              <a:solidFill>
                <a:schemeClr val="dk1"/>
              </a:solidFill>
              <a:latin typeface="Montserrat Medium"/>
              <a:ea typeface="Montserrat Medium"/>
              <a:cs typeface="Montserrat Medium"/>
              <a:sym typeface="Montserrat Medium"/>
            </a:endParaRPr>
          </a:p>
          <a:p>
            <a:pPr indent="0" lvl="0" marL="0" rtl="0" algn="l">
              <a:spcBef>
                <a:spcPts val="1200"/>
              </a:spcBef>
              <a:spcAft>
                <a:spcPts val="1200"/>
              </a:spcAft>
              <a:buNone/>
            </a:pPr>
            <a:r>
              <a:t/>
            </a:r>
            <a:endParaRPr>
              <a:solidFill>
                <a:schemeClr val="dk1"/>
              </a:solidFill>
              <a:latin typeface="Montserrat Medium"/>
              <a:ea typeface="Montserrat Medium"/>
              <a:cs typeface="Montserrat Medium"/>
              <a:sym typeface="Montserrat Medium"/>
            </a:endParaRPr>
          </a:p>
        </p:txBody>
      </p:sp>
      <p:pic>
        <p:nvPicPr>
          <p:cNvPr id="623" name="Google Shape;623;p62"/>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624" name="Google Shape;624;p62"/>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625" name="Google Shape;625;p62"/>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3"/>
          <p:cNvSpPr/>
          <p:nvPr/>
        </p:nvSpPr>
        <p:spPr>
          <a:xfrm>
            <a:off x="173625" y="267125"/>
            <a:ext cx="4821600" cy="1589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FFFFF"/>
              </a:highlight>
            </a:endParaRPr>
          </a:p>
        </p:txBody>
      </p:sp>
      <p:sp>
        <p:nvSpPr>
          <p:cNvPr id="631" name="Google Shape;631;p63"/>
          <p:cNvSpPr/>
          <p:nvPr/>
        </p:nvSpPr>
        <p:spPr>
          <a:xfrm>
            <a:off x="214450" y="2203425"/>
            <a:ext cx="4821600" cy="26343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63"/>
          <p:cNvPicPr preferRelativeResize="0"/>
          <p:nvPr/>
        </p:nvPicPr>
        <p:blipFill rotWithShape="1">
          <a:blip r:embed="rId3">
            <a:alphaModFix/>
          </a:blip>
          <a:srcRect b="9800" l="0" r="0" t="-9800"/>
          <a:stretch/>
        </p:blipFill>
        <p:spPr>
          <a:xfrm>
            <a:off x="404663" y="2342663"/>
            <a:ext cx="468375" cy="468375"/>
          </a:xfrm>
          <a:prstGeom prst="rect">
            <a:avLst/>
          </a:prstGeom>
          <a:noFill/>
          <a:ln>
            <a:noFill/>
          </a:ln>
        </p:spPr>
      </p:pic>
      <p:cxnSp>
        <p:nvCxnSpPr>
          <p:cNvPr id="633" name="Google Shape;633;p63"/>
          <p:cNvCxnSpPr/>
          <p:nvPr/>
        </p:nvCxnSpPr>
        <p:spPr>
          <a:xfrm>
            <a:off x="1229250" y="1000200"/>
            <a:ext cx="876000" cy="0"/>
          </a:xfrm>
          <a:prstGeom prst="straightConnector1">
            <a:avLst/>
          </a:prstGeom>
          <a:noFill/>
          <a:ln cap="flat" cmpd="sng" w="19050">
            <a:solidFill>
              <a:schemeClr val="dk1"/>
            </a:solidFill>
            <a:prstDash val="solid"/>
            <a:round/>
            <a:headEnd len="med" w="med" type="none"/>
            <a:tailEnd len="med" w="med" type="triangle"/>
          </a:ln>
        </p:spPr>
      </p:cxnSp>
      <p:pic>
        <p:nvPicPr>
          <p:cNvPr id="634" name="Google Shape;634;p63"/>
          <p:cNvPicPr preferRelativeResize="0"/>
          <p:nvPr/>
        </p:nvPicPr>
        <p:blipFill>
          <a:blip r:embed="rId4">
            <a:alphaModFix/>
          </a:blip>
          <a:stretch>
            <a:fillRect/>
          </a:stretch>
        </p:blipFill>
        <p:spPr>
          <a:xfrm>
            <a:off x="404875" y="634625"/>
            <a:ext cx="649500" cy="649500"/>
          </a:xfrm>
          <a:prstGeom prst="rect">
            <a:avLst/>
          </a:prstGeom>
          <a:noFill/>
          <a:ln>
            <a:noFill/>
          </a:ln>
        </p:spPr>
      </p:pic>
      <p:pic>
        <p:nvPicPr>
          <p:cNvPr id="635" name="Google Shape;635;p63"/>
          <p:cNvPicPr preferRelativeResize="0"/>
          <p:nvPr/>
        </p:nvPicPr>
        <p:blipFill>
          <a:blip r:embed="rId5">
            <a:alphaModFix/>
          </a:blip>
          <a:stretch>
            <a:fillRect/>
          </a:stretch>
        </p:blipFill>
        <p:spPr>
          <a:xfrm>
            <a:off x="2535325" y="2691750"/>
            <a:ext cx="206275" cy="206275"/>
          </a:xfrm>
          <a:prstGeom prst="rect">
            <a:avLst/>
          </a:prstGeom>
          <a:noFill/>
          <a:ln>
            <a:noFill/>
          </a:ln>
        </p:spPr>
      </p:pic>
      <p:pic>
        <p:nvPicPr>
          <p:cNvPr id="636" name="Google Shape;636;p63"/>
          <p:cNvPicPr preferRelativeResize="0"/>
          <p:nvPr/>
        </p:nvPicPr>
        <p:blipFill>
          <a:blip r:embed="rId6">
            <a:alphaModFix/>
          </a:blip>
          <a:stretch>
            <a:fillRect/>
          </a:stretch>
        </p:blipFill>
        <p:spPr>
          <a:xfrm>
            <a:off x="3858613" y="2469800"/>
            <a:ext cx="468375" cy="468375"/>
          </a:xfrm>
          <a:prstGeom prst="rect">
            <a:avLst/>
          </a:prstGeom>
          <a:noFill/>
          <a:ln>
            <a:noFill/>
          </a:ln>
        </p:spPr>
      </p:pic>
      <p:pic>
        <p:nvPicPr>
          <p:cNvPr id="637" name="Google Shape;637;p63"/>
          <p:cNvPicPr preferRelativeResize="0"/>
          <p:nvPr/>
        </p:nvPicPr>
        <p:blipFill>
          <a:blip r:embed="rId7">
            <a:alphaModFix/>
          </a:blip>
          <a:stretch>
            <a:fillRect/>
          </a:stretch>
        </p:blipFill>
        <p:spPr>
          <a:xfrm>
            <a:off x="2129600" y="601600"/>
            <a:ext cx="649500" cy="691759"/>
          </a:xfrm>
          <a:prstGeom prst="rect">
            <a:avLst/>
          </a:prstGeom>
          <a:noFill/>
          <a:ln>
            <a:noFill/>
          </a:ln>
        </p:spPr>
      </p:pic>
      <p:pic>
        <p:nvPicPr>
          <p:cNvPr id="638" name="Google Shape;638;p63"/>
          <p:cNvPicPr preferRelativeResize="0"/>
          <p:nvPr/>
        </p:nvPicPr>
        <p:blipFill>
          <a:blip r:embed="rId8">
            <a:alphaModFix/>
          </a:blip>
          <a:stretch>
            <a:fillRect/>
          </a:stretch>
        </p:blipFill>
        <p:spPr>
          <a:xfrm>
            <a:off x="3754100" y="654325"/>
            <a:ext cx="691750" cy="691750"/>
          </a:xfrm>
          <a:prstGeom prst="rect">
            <a:avLst/>
          </a:prstGeom>
          <a:noFill/>
          <a:ln>
            <a:noFill/>
          </a:ln>
        </p:spPr>
      </p:pic>
      <p:cxnSp>
        <p:nvCxnSpPr>
          <p:cNvPr id="639" name="Google Shape;639;p63"/>
          <p:cNvCxnSpPr/>
          <p:nvPr/>
        </p:nvCxnSpPr>
        <p:spPr>
          <a:xfrm>
            <a:off x="2878100" y="1000200"/>
            <a:ext cx="876000" cy="0"/>
          </a:xfrm>
          <a:prstGeom prst="straightConnector1">
            <a:avLst/>
          </a:prstGeom>
          <a:noFill/>
          <a:ln cap="flat" cmpd="sng" w="19050">
            <a:solidFill>
              <a:schemeClr val="dk1"/>
            </a:solidFill>
            <a:prstDash val="solid"/>
            <a:round/>
            <a:headEnd len="med" w="med" type="none"/>
            <a:tailEnd len="med" w="med" type="triangle"/>
          </a:ln>
        </p:spPr>
      </p:cxnSp>
      <p:cxnSp>
        <p:nvCxnSpPr>
          <p:cNvPr id="640" name="Google Shape;640;p63"/>
          <p:cNvCxnSpPr/>
          <p:nvPr/>
        </p:nvCxnSpPr>
        <p:spPr>
          <a:xfrm rot="10800000">
            <a:off x="2848100" y="1137525"/>
            <a:ext cx="837000" cy="0"/>
          </a:xfrm>
          <a:prstGeom prst="straightConnector1">
            <a:avLst/>
          </a:prstGeom>
          <a:noFill/>
          <a:ln cap="flat" cmpd="sng" w="19050">
            <a:solidFill>
              <a:schemeClr val="dk1"/>
            </a:solidFill>
            <a:prstDash val="solid"/>
            <a:round/>
            <a:headEnd len="med" w="med" type="none"/>
            <a:tailEnd len="med" w="med" type="triangle"/>
          </a:ln>
        </p:spPr>
      </p:cxnSp>
      <p:cxnSp>
        <p:nvCxnSpPr>
          <p:cNvPr id="641" name="Google Shape;641;p63"/>
          <p:cNvCxnSpPr/>
          <p:nvPr/>
        </p:nvCxnSpPr>
        <p:spPr>
          <a:xfrm rot="10800000">
            <a:off x="1248750" y="1137525"/>
            <a:ext cx="837000" cy="0"/>
          </a:xfrm>
          <a:prstGeom prst="straightConnector1">
            <a:avLst/>
          </a:prstGeom>
          <a:noFill/>
          <a:ln cap="flat" cmpd="sng" w="19050">
            <a:solidFill>
              <a:schemeClr val="dk1"/>
            </a:solidFill>
            <a:prstDash val="solid"/>
            <a:round/>
            <a:headEnd len="med" w="med" type="none"/>
            <a:tailEnd len="med" w="med" type="triangle"/>
          </a:ln>
        </p:spPr>
      </p:cxnSp>
      <p:pic>
        <p:nvPicPr>
          <p:cNvPr id="642" name="Google Shape;642;p63"/>
          <p:cNvPicPr preferRelativeResize="0"/>
          <p:nvPr/>
        </p:nvPicPr>
        <p:blipFill>
          <a:blip r:embed="rId8">
            <a:alphaModFix/>
          </a:blip>
          <a:stretch>
            <a:fillRect/>
          </a:stretch>
        </p:blipFill>
        <p:spPr>
          <a:xfrm>
            <a:off x="1801550" y="2316888"/>
            <a:ext cx="691750" cy="691750"/>
          </a:xfrm>
          <a:prstGeom prst="rect">
            <a:avLst/>
          </a:prstGeom>
          <a:noFill/>
          <a:ln>
            <a:noFill/>
          </a:ln>
        </p:spPr>
      </p:pic>
      <p:pic>
        <p:nvPicPr>
          <p:cNvPr id="643" name="Google Shape;643;p63"/>
          <p:cNvPicPr preferRelativeResize="0"/>
          <p:nvPr/>
        </p:nvPicPr>
        <p:blipFill>
          <a:blip r:embed="rId9">
            <a:alphaModFix/>
          </a:blip>
          <a:stretch>
            <a:fillRect/>
          </a:stretch>
        </p:blipFill>
        <p:spPr>
          <a:xfrm>
            <a:off x="3381063" y="2274950"/>
            <a:ext cx="649500" cy="649500"/>
          </a:xfrm>
          <a:prstGeom prst="rect">
            <a:avLst/>
          </a:prstGeom>
          <a:noFill/>
          <a:ln>
            <a:noFill/>
          </a:ln>
        </p:spPr>
      </p:pic>
      <p:sp>
        <p:nvSpPr>
          <p:cNvPr id="644" name="Google Shape;644;p63"/>
          <p:cNvSpPr txBox="1"/>
          <p:nvPr/>
        </p:nvSpPr>
        <p:spPr>
          <a:xfrm>
            <a:off x="1329186" y="700050"/>
            <a:ext cx="52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CALL</a:t>
            </a:r>
            <a:endParaRPr b="1" sz="800">
              <a:solidFill>
                <a:schemeClr val="dk1"/>
              </a:solidFill>
            </a:endParaRPr>
          </a:p>
        </p:txBody>
      </p:sp>
      <p:sp>
        <p:nvSpPr>
          <p:cNvPr id="645" name="Google Shape;645;p63"/>
          <p:cNvSpPr txBox="1"/>
          <p:nvPr/>
        </p:nvSpPr>
        <p:spPr>
          <a:xfrm>
            <a:off x="2787350" y="707700"/>
            <a:ext cx="1057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DELEGATE CALL</a:t>
            </a:r>
            <a:endParaRPr b="1" sz="700">
              <a:solidFill>
                <a:schemeClr val="dk1"/>
              </a:solidFill>
            </a:endParaRPr>
          </a:p>
        </p:txBody>
      </p:sp>
      <p:sp>
        <p:nvSpPr>
          <p:cNvPr id="646" name="Google Shape;646;p63"/>
          <p:cNvSpPr txBox="1"/>
          <p:nvPr/>
        </p:nvSpPr>
        <p:spPr>
          <a:xfrm>
            <a:off x="2160500" y="1259350"/>
            <a:ext cx="64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(PROXY)</a:t>
            </a:r>
            <a:endParaRPr b="1" sz="800">
              <a:solidFill>
                <a:schemeClr val="dk1"/>
              </a:solidFill>
            </a:endParaRPr>
          </a:p>
          <a:p>
            <a:pPr indent="0" lvl="0" marL="0" rtl="0" algn="l">
              <a:spcBef>
                <a:spcPts val="0"/>
              </a:spcBef>
              <a:spcAft>
                <a:spcPts val="0"/>
              </a:spcAft>
              <a:buNone/>
            </a:pPr>
            <a:r>
              <a:rPr b="1" lang="en" sz="800">
                <a:solidFill>
                  <a:schemeClr val="dk1"/>
                </a:solidFill>
              </a:rPr>
              <a:t>( DATA )</a:t>
            </a:r>
            <a:endParaRPr b="1" sz="800">
              <a:solidFill>
                <a:schemeClr val="dk1"/>
              </a:solidFill>
            </a:endParaRPr>
          </a:p>
        </p:txBody>
      </p:sp>
      <p:sp>
        <p:nvSpPr>
          <p:cNvPr id="647" name="Google Shape;647;p63"/>
          <p:cNvSpPr txBox="1"/>
          <p:nvPr/>
        </p:nvSpPr>
        <p:spPr>
          <a:xfrm>
            <a:off x="3857650" y="1293350"/>
            <a:ext cx="64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 LOGIC )</a:t>
            </a:r>
            <a:endParaRPr b="1" sz="800">
              <a:solidFill>
                <a:schemeClr val="dk1"/>
              </a:solidFill>
            </a:endParaRPr>
          </a:p>
        </p:txBody>
      </p:sp>
      <p:sp>
        <p:nvSpPr>
          <p:cNvPr id="648" name="Google Shape;648;p63"/>
          <p:cNvSpPr txBox="1"/>
          <p:nvPr/>
        </p:nvSpPr>
        <p:spPr>
          <a:xfrm>
            <a:off x="2903600" y="1137525"/>
            <a:ext cx="756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SAVE STATE</a:t>
            </a:r>
            <a:endParaRPr b="1" sz="700">
              <a:solidFill>
                <a:schemeClr val="dk1"/>
              </a:solidFill>
            </a:endParaRPr>
          </a:p>
        </p:txBody>
      </p:sp>
      <p:sp>
        <p:nvSpPr>
          <p:cNvPr id="649" name="Google Shape;649;p63"/>
          <p:cNvSpPr txBox="1"/>
          <p:nvPr/>
        </p:nvSpPr>
        <p:spPr>
          <a:xfrm>
            <a:off x="1327375" y="1137525"/>
            <a:ext cx="64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RETURN</a:t>
            </a:r>
            <a:endParaRPr b="1" sz="800">
              <a:solidFill>
                <a:schemeClr val="dk1"/>
              </a:solidFill>
            </a:endParaRPr>
          </a:p>
        </p:txBody>
      </p:sp>
      <p:cxnSp>
        <p:nvCxnSpPr>
          <p:cNvPr id="650" name="Google Shape;650;p63"/>
          <p:cNvCxnSpPr/>
          <p:nvPr/>
        </p:nvCxnSpPr>
        <p:spPr>
          <a:xfrm>
            <a:off x="2548850" y="2581125"/>
            <a:ext cx="876000" cy="0"/>
          </a:xfrm>
          <a:prstGeom prst="straightConnector1">
            <a:avLst/>
          </a:prstGeom>
          <a:noFill/>
          <a:ln cap="flat" cmpd="sng" w="19050">
            <a:solidFill>
              <a:schemeClr val="dk1"/>
            </a:solidFill>
            <a:prstDash val="solid"/>
            <a:round/>
            <a:headEnd len="med" w="med" type="none"/>
            <a:tailEnd len="med" w="med" type="triangle"/>
          </a:ln>
        </p:spPr>
      </p:cxnSp>
      <p:cxnSp>
        <p:nvCxnSpPr>
          <p:cNvPr id="651" name="Google Shape;651;p63"/>
          <p:cNvCxnSpPr/>
          <p:nvPr/>
        </p:nvCxnSpPr>
        <p:spPr>
          <a:xfrm rot="10800000">
            <a:off x="2518850" y="2718450"/>
            <a:ext cx="837000" cy="0"/>
          </a:xfrm>
          <a:prstGeom prst="straightConnector1">
            <a:avLst/>
          </a:prstGeom>
          <a:noFill/>
          <a:ln cap="flat" cmpd="sng" w="19050">
            <a:solidFill>
              <a:schemeClr val="dk1"/>
            </a:solidFill>
            <a:prstDash val="solid"/>
            <a:round/>
            <a:headEnd len="med" w="med" type="none"/>
            <a:tailEnd len="med" w="med" type="triangle"/>
          </a:ln>
        </p:spPr>
      </p:cxnSp>
      <p:sp>
        <p:nvSpPr>
          <p:cNvPr id="652" name="Google Shape;652;p63"/>
          <p:cNvSpPr txBox="1"/>
          <p:nvPr/>
        </p:nvSpPr>
        <p:spPr>
          <a:xfrm>
            <a:off x="2458100" y="2288625"/>
            <a:ext cx="1057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DELEGATE CALL</a:t>
            </a:r>
            <a:endParaRPr b="1" sz="700">
              <a:solidFill>
                <a:schemeClr val="dk1"/>
              </a:solidFill>
            </a:endParaRPr>
          </a:p>
        </p:txBody>
      </p:sp>
      <p:sp>
        <p:nvSpPr>
          <p:cNvPr id="653" name="Google Shape;653;p63"/>
          <p:cNvSpPr txBox="1"/>
          <p:nvPr/>
        </p:nvSpPr>
        <p:spPr>
          <a:xfrm>
            <a:off x="1885825" y="3008625"/>
            <a:ext cx="64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 LOGIC )</a:t>
            </a:r>
            <a:endParaRPr b="1" sz="800">
              <a:solidFill>
                <a:schemeClr val="dk1"/>
              </a:solidFill>
            </a:endParaRPr>
          </a:p>
        </p:txBody>
      </p:sp>
      <p:sp>
        <p:nvSpPr>
          <p:cNvPr id="654" name="Google Shape;654;p63"/>
          <p:cNvSpPr txBox="1"/>
          <p:nvPr/>
        </p:nvSpPr>
        <p:spPr>
          <a:xfrm>
            <a:off x="3858625" y="2815325"/>
            <a:ext cx="119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rPr>
              <a:t>SELFDESTRUCT</a:t>
            </a:r>
            <a:endParaRPr b="1" sz="900">
              <a:solidFill>
                <a:schemeClr val="dk1"/>
              </a:solidFill>
            </a:endParaRPr>
          </a:p>
        </p:txBody>
      </p:sp>
      <p:cxnSp>
        <p:nvCxnSpPr>
          <p:cNvPr id="655" name="Google Shape;655;p63"/>
          <p:cNvCxnSpPr/>
          <p:nvPr/>
        </p:nvCxnSpPr>
        <p:spPr>
          <a:xfrm>
            <a:off x="1334075" y="4113600"/>
            <a:ext cx="876000" cy="0"/>
          </a:xfrm>
          <a:prstGeom prst="straightConnector1">
            <a:avLst/>
          </a:prstGeom>
          <a:noFill/>
          <a:ln cap="flat" cmpd="sng" w="19050">
            <a:solidFill>
              <a:schemeClr val="dk1"/>
            </a:solidFill>
            <a:prstDash val="solid"/>
            <a:round/>
            <a:headEnd len="med" w="med" type="none"/>
            <a:tailEnd len="med" w="med" type="triangle"/>
          </a:ln>
        </p:spPr>
      </p:cxnSp>
      <p:pic>
        <p:nvPicPr>
          <p:cNvPr id="656" name="Google Shape;656;p63"/>
          <p:cNvPicPr preferRelativeResize="0"/>
          <p:nvPr/>
        </p:nvPicPr>
        <p:blipFill>
          <a:blip r:embed="rId4">
            <a:alphaModFix/>
          </a:blip>
          <a:stretch>
            <a:fillRect/>
          </a:stretch>
        </p:blipFill>
        <p:spPr>
          <a:xfrm>
            <a:off x="509700" y="3748025"/>
            <a:ext cx="649500" cy="649500"/>
          </a:xfrm>
          <a:prstGeom prst="rect">
            <a:avLst/>
          </a:prstGeom>
          <a:noFill/>
          <a:ln>
            <a:noFill/>
          </a:ln>
        </p:spPr>
      </p:pic>
      <p:pic>
        <p:nvPicPr>
          <p:cNvPr id="657" name="Google Shape;657;p63"/>
          <p:cNvPicPr preferRelativeResize="0"/>
          <p:nvPr/>
        </p:nvPicPr>
        <p:blipFill>
          <a:blip r:embed="rId7">
            <a:alphaModFix/>
          </a:blip>
          <a:stretch>
            <a:fillRect/>
          </a:stretch>
        </p:blipFill>
        <p:spPr>
          <a:xfrm>
            <a:off x="2234425" y="3715000"/>
            <a:ext cx="649500" cy="691759"/>
          </a:xfrm>
          <a:prstGeom prst="rect">
            <a:avLst/>
          </a:prstGeom>
          <a:noFill/>
          <a:ln>
            <a:noFill/>
          </a:ln>
        </p:spPr>
      </p:pic>
      <p:cxnSp>
        <p:nvCxnSpPr>
          <p:cNvPr id="658" name="Google Shape;658;p63"/>
          <p:cNvCxnSpPr/>
          <p:nvPr/>
        </p:nvCxnSpPr>
        <p:spPr>
          <a:xfrm rot="10800000">
            <a:off x="1353575" y="4200275"/>
            <a:ext cx="837000" cy="0"/>
          </a:xfrm>
          <a:prstGeom prst="straightConnector1">
            <a:avLst/>
          </a:prstGeom>
          <a:noFill/>
          <a:ln cap="flat" cmpd="sng" w="19050">
            <a:solidFill>
              <a:schemeClr val="dk1"/>
            </a:solidFill>
            <a:prstDash val="solid"/>
            <a:round/>
            <a:headEnd len="med" w="med" type="none"/>
            <a:tailEnd len="med" w="med" type="triangle"/>
          </a:ln>
        </p:spPr>
      </p:cxnSp>
      <p:sp>
        <p:nvSpPr>
          <p:cNvPr id="659" name="Google Shape;659;p63"/>
          <p:cNvSpPr txBox="1"/>
          <p:nvPr/>
        </p:nvSpPr>
        <p:spPr>
          <a:xfrm>
            <a:off x="1434011" y="3813450"/>
            <a:ext cx="52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CALL</a:t>
            </a:r>
            <a:endParaRPr b="1" sz="800">
              <a:solidFill>
                <a:schemeClr val="dk1"/>
              </a:solidFill>
            </a:endParaRPr>
          </a:p>
        </p:txBody>
      </p:sp>
      <p:sp>
        <p:nvSpPr>
          <p:cNvPr id="660" name="Google Shape;660;p63"/>
          <p:cNvSpPr txBox="1"/>
          <p:nvPr/>
        </p:nvSpPr>
        <p:spPr>
          <a:xfrm>
            <a:off x="2296375" y="4406750"/>
            <a:ext cx="64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 PROXY)</a:t>
            </a:r>
            <a:endParaRPr b="1" sz="800">
              <a:solidFill>
                <a:schemeClr val="dk1"/>
              </a:solidFill>
            </a:endParaRPr>
          </a:p>
          <a:p>
            <a:pPr indent="0" lvl="0" marL="0" rtl="0" algn="l">
              <a:spcBef>
                <a:spcPts val="0"/>
              </a:spcBef>
              <a:spcAft>
                <a:spcPts val="0"/>
              </a:spcAft>
              <a:buNone/>
            </a:pPr>
            <a:r>
              <a:rPr b="1" lang="en" sz="800">
                <a:solidFill>
                  <a:schemeClr val="dk1"/>
                </a:solidFill>
              </a:rPr>
              <a:t>( DATA )</a:t>
            </a:r>
            <a:endParaRPr b="1" sz="800">
              <a:solidFill>
                <a:schemeClr val="dk1"/>
              </a:solidFill>
            </a:endParaRPr>
          </a:p>
        </p:txBody>
      </p:sp>
      <p:sp>
        <p:nvSpPr>
          <p:cNvPr id="661" name="Google Shape;661;p63"/>
          <p:cNvSpPr txBox="1"/>
          <p:nvPr/>
        </p:nvSpPr>
        <p:spPr>
          <a:xfrm>
            <a:off x="2853925" y="3941150"/>
            <a:ext cx="1057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DELEGATE CALL</a:t>
            </a:r>
            <a:endParaRPr b="1" sz="700">
              <a:solidFill>
                <a:schemeClr val="dk1"/>
              </a:solidFill>
            </a:endParaRPr>
          </a:p>
        </p:txBody>
      </p:sp>
      <p:cxnSp>
        <p:nvCxnSpPr>
          <p:cNvPr id="662" name="Google Shape;662;p63"/>
          <p:cNvCxnSpPr/>
          <p:nvPr/>
        </p:nvCxnSpPr>
        <p:spPr>
          <a:xfrm>
            <a:off x="2886200" y="4200275"/>
            <a:ext cx="876000" cy="0"/>
          </a:xfrm>
          <a:prstGeom prst="straightConnector1">
            <a:avLst/>
          </a:prstGeom>
          <a:noFill/>
          <a:ln cap="flat" cmpd="sng" w="19050">
            <a:solidFill>
              <a:schemeClr val="dk1"/>
            </a:solidFill>
            <a:prstDash val="solid"/>
            <a:round/>
            <a:headEnd len="med" w="med" type="none"/>
            <a:tailEnd len="med" w="med" type="triangle"/>
          </a:ln>
        </p:spPr>
      </p:cxnSp>
      <p:pic>
        <p:nvPicPr>
          <p:cNvPr id="663" name="Google Shape;663;p63"/>
          <p:cNvPicPr preferRelativeResize="0"/>
          <p:nvPr/>
        </p:nvPicPr>
        <p:blipFill>
          <a:blip r:embed="rId10">
            <a:alphaModFix/>
          </a:blip>
          <a:stretch>
            <a:fillRect/>
          </a:stretch>
        </p:blipFill>
        <p:spPr>
          <a:xfrm>
            <a:off x="3098450" y="4200275"/>
            <a:ext cx="292500" cy="292500"/>
          </a:xfrm>
          <a:prstGeom prst="rect">
            <a:avLst/>
          </a:prstGeom>
          <a:noFill/>
          <a:ln>
            <a:noFill/>
          </a:ln>
        </p:spPr>
      </p:pic>
      <p:pic>
        <p:nvPicPr>
          <p:cNvPr id="664" name="Google Shape;664;p63"/>
          <p:cNvPicPr preferRelativeResize="0"/>
          <p:nvPr/>
        </p:nvPicPr>
        <p:blipFill>
          <a:blip r:embed="rId10">
            <a:alphaModFix/>
          </a:blip>
          <a:stretch>
            <a:fillRect/>
          </a:stretch>
        </p:blipFill>
        <p:spPr>
          <a:xfrm>
            <a:off x="1581538" y="4200275"/>
            <a:ext cx="292500" cy="292500"/>
          </a:xfrm>
          <a:prstGeom prst="rect">
            <a:avLst/>
          </a:prstGeom>
          <a:noFill/>
          <a:ln>
            <a:noFill/>
          </a:ln>
        </p:spPr>
      </p:pic>
      <p:cxnSp>
        <p:nvCxnSpPr>
          <p:cNvPr id="665" name="Google Shape;665;p63"/>
          <p:cNvCxnSpPr/>
          <p:nvPr/>
        </p:nvCxnSpPr>
        <p:spPr>
          <a:xfrm>
            <a:off x="899300" y="2616788"/>
            <a:ext cx="876000" cy="0"/>
          </a:xfrm>
          <a:prstGeom prst="straightConnector1">
            <a:avLst/>
          </a:prstGeom>
          <a:noFill/>
          <a:ln cap="flat" cmpd="sng" w="19050">
            <a:solidFill>
              <a:schemeClr val="dk1"/>
            </a:solidFill>
            <a:prstDash val="solid"/>
            <a:round/>
            <a:headEnd len="med" w="med" type="none"/>
            <a:tailEnd len="med" w="med" type="triangle"/>
          </a:ln>
        </p:spPr>
      </p:cxnSp>
      <p:sp>
        <p:nvSpPr>
          <p:cNvPr id="666" name="Google Shape;666;p63"/>
          <p:cNvSpPr txBox="1"/>
          <p:nvPr/>
        </p:nvSpPr>
        <p:spPr>
          <a:xfrm>
            <a:off x="939186" y="2280988"/>
            <a:ext cx="52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CALL</a:t>
            </a:r>
            <a:endParaRPr b="1" sz="800">
              <a:solidFill>
                <a:schemeClr val="dk1"/>
              </a:solidFill>
            </a:endParaRPr>
          </a:p>
        </p:txBody>
      </p:sp>
      <p:sp>
        <p:nvSpPr>
          <p:cNvPr id="667" name="Google Shape;667;p63"/>
          <p:cNvSpPr txBox="1"/>
          <p:nvPr/>
        </p:nvSpPr>
        <p:spPr>
          <a:xfrm>
            <a:off x="3232237" y="2855775"/>
            <a:ext cx="75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 EVIL )</a:t>
            </a:r>
            <a:endParaRPr b="1" sz="800">
              <a:solidFill>
                <a:schemeClr val="dk1"/>
              </a:solidFill>
            </a:endParaRPr>
          </a:p>
        </p:txBody>
      </p:sp>
      <p:sp>
        <p:nvSpPr>
          <p:cNvPr id="668" name="Google Shape;668;p63"/>
          <p:cNvSpPr txBox="1"/>
          <p:nvPr/>
        </p:nvSpPr>
        <p:spPr>
          <a:xfrm>
            <a:off x="5330200" y="3632825"/>
            <a:ext cx="3755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Its</a:t>
            </a:r>
            <a:r>
              <a:rPr lang="en">
                <a:solidFill>
                  <a:schemeClr val="dk1"/>
                </a:solidFill>
                <a:latin typeface="Montserrat Medium"/>
                <a:ea typeface="Montserrat Medium"/>
                <a:cs typeface="Montserrat Medium"/>
                <a:sym typeface="Montserrat Medium"/>
              </a:rPr>
              <a:t> storage and code are erased from the blockchain.</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Proxy contract is bricked.</a:t>
            </a:r>
            <a:endParaRPr>
              <a:solidFill>
                <a:schemeClr val="dk1"/>
              </a:solidFill>
              <a:latin typeface="Montserrat Medium"/>
              <a:ea typeface="Montserrat Medium"/>
              <a:cs typeface="Montserrat Medium"/>
              <a:sym typeface="Montserrat Medium"/>
            </a:endParaRPr>
          </a:p>
        </p:txBody>
      </p:sp>
      <p:pic>
        <p:nvPicPr>
          <p:cNvPr id="669" name="Google Shape;669;p63"/>
          <p:cNvPicPr preferRelativeResize="0"/>
          <p:nvPr/>
        </p:nvPicPr>
        <p:blipFill rotWithShape="1">
          <a:blip r:embed="rId11">
            <a:alphaModFix/>
          </a:blip>
          <a:srcRect b="0" l="-3640" r="3639" t="0"/>
          <a:stretch/>
        </p:blipFill>
        <p:spPr>
          <a:xfrm flipH="1" rot="10800000">
            <a:off x="8216212" y="-669200"/>
            <a:ext cx="1441125" cy="1441125"/>
          </a:xfrm>
          <a:prstGeom prst="rect">
            <a:avLst/>
          </a:prstGeom>
          <a:noFill/>
          <a:ln>
            <a:noFill/>
          </a:ln>
        </p:spPr>
      </p:pic>
      <p:pic>
        <p:nvPicPr>
          <p:cNvPr id="670" name="Google Shape;670;p63"/>
          <p:cNvPicPr preferRelativeResize="0"/>
          <p:nvPr/>
        </p:nvPicPr>
        <p:blipFill rotWithShape="1">
          <a:blip r:embed="rId12">
            <a:alphaModFix/>
          </a:blip>
          <a:srcRect b="-34280" l="29840" r="-29840" t="34280"/>
          <a:stretch/>
        </p:blipFill>
        <p:spPr>
          <a:xfrm flipH="1" rot="10800000">
            <a:off x="8356375" y="-454425"/>
            <a:ext cx="1160800" cy="1154475"/>
          </a:xfrm>
          <a:prstGeom prst="rect">
            <a:avLst/>
          </a:prstGeom>
          <a:noFill/>
          <a:ln>
            <a:noFill/>
          </a:ln>
        </p:spPr>
      </p:pic>
      <p:pic>
        <p:nvPicPr>
          <p:cNvPr id="671" name="Google Shape;671;p63"/>
          <p:cNvPicPr preferRelativeResize="0"/>
          <p:nvPr/>
        </p:nvPicPr>
        <p:blipFill>
          <a:blip r:embed="rId13">
            <a:alphaModFix/>
          </a:blip>
          <a:stretch>
            <a:fillRect/>
          </a:stretch>
        </p:blipFill>
        <p:spPr>
          <a:xfrm flipH="1" rot="10800000">
            <a:off x="8446638" y="180166"/>
            <a:ext cx="445425" cy="454450"/>
          </a:xfrm>
          <a:prstGeom prst="rect">
            <a:avLst/>
          </a:prstGeom>
          <a:noFill/>
          <a:ln>
            <a:noFill/>
          </a:ln>
        </p:spPr>
      </p:pic>
      <p:cxnSp>
        <p:nvCxnSpPr>
          <p:cNvPr id="672" name="Google Shape;672;p63"/>
          <p:cNvCxnSpPr/>
          <p:nvPr/>
        </p:nvCxnSpPr>
        <p:spPr>
          <a:xfrm rot="10800000">
            <a:off x="214450" y="3449150"/>
            <a:ext cx="4821600" cy="0"/>
          </a:xfrm>
          <a:prstGeom prst="straightConnector1">
            <a:avLst/>
          </a:prstGeom>
          <a:noFill/>
          <a:ln cap="flat" cmpd="sng" w="19050">
            <a:solidFill>
              <a:schemeClr val="lt2"/>
            </a:solidFill>
            <a:prstDash val="solid"/>
            <a:round/>
            <a:headEnd len="med" w="med" type="none"/>
            <a:tailEnd len="med" w="med" type="none"/>
          </a:ln>
        </p:spPr>
      </p:cxnSp>
      <p:sp>
        <p:nvSpPr>
          <p:cNvPr id="673" name="Google Shape;673;p63"/>
          <p:cNvSpPr txBox="1"/>
          <p:nvPr/>
        </p:nvSpPr>
        <p:spPr>
          <a:xfrm>
            <a:off x="5036050" y="653850"/>
            <a:ext cx="37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  Normal Workflow.</a:t>
            </a:r>
            <a:endParaRPr>
              <a:solidFill>
                <a:schemeClr val="dk1"/>
              </a:solidFill>
              <a:latin typeface="Montserrat Medium"/>
              <a:ea typeface="Montserrat Medium"/>
              <a:cs typeface="Montserrat Medium"/>
              <a:sym typeface="Montserrat Medium"/>
            </a:endParaRPr>
          </a:p>
        </p:txBody>
      </p:sp>
      <p:sp>
        <p:nvSpPr>
          <p:cNvPr id="674" name="Google Shape;674;p63"/>
          <p:cNvSpPr txBox="1"/>
          <p:nvPr/>
        </p:nvSpPr>
        <p:spPr>
          <a:xfrm>
            <a:off x="5259150" y="2271538"/>
            <a:ext cx="3755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1. </a:t>
            </a:r>
            <a:r>
              <a:rPr lang="en">
                <a:solidFill>
                  <a:schemeClr val="dk1"/>
                </a:solidFill>
                <a:latin typeface="Montserrat Medium"/>
                <a:ea typeface="Montserrat Medium"/>
                <a:cs typeface="Montserrat Medium"/>
                <a:sym typeface="Montserrat Medium"/>
              </a:rPr>
              <a:t>Malicious user deploys Evil contract </a:t>
            </a:r>
            <a:r>
              <a:rPr lang="en">
                <a:solidFill>
                  <a:schemeClr val="dk1"/>
                </a:solidFill>
                <a:latin typeface="Montserrat Medium"/>
                <a:ea typeface="Montserrat Medium"/>
                <a:cs typeface="Montserrat Medium"/>
                <a:sym typeface="Montserrat Medium"/>
              </a:rPr>
              <a:t>containing</a:t>
            </a:r>
            <a:r>
              <a:rPr lang="en">
                <a:solidFill>
                  <a:schemeClr val="dk1"/>
                </a:solidFill>
                <a:latin typeface="Montserrat Medium"/>
                <a:ea typeface="Montserrat Medium"/>
                <a:cs typeface="Montserrat Medium"/>
                <a:sym typeface="Montserrat Medium"/>
              </a:rPr>
              <a:t> SELFDESTRUCT opcode.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2. </a:t>
            </a:r>
            <a:r>
              <a:rPr lang="en">
                <a:solidFill>
                  <a:schemeClr val="dk1"/>
                </a:solidFill>
                <a:latin typeface="Montserrat Medium"/>
                <a:ea typeface="Montserrat Medium"/>
                <a:cs typeface="Montserrat Medium"/>
                <a:sym typeface="Montserrat Medium"/>
              </a:rPr>
              <a:t>Delegate(call) </a:t>
            </a:r>
            <a:r>
              <a:rPr lang="en">
                <a:solidFill>
                  <a:schemeClr val="dk1"/>
                </a:solidFill>
                <a:latin typeface="Montserrat Medium"/>
                <a:ea typeface="Montserrat Medium"/>
                <a:cs typeface="Montserrat Medium"/>
                <a:sym typeface="Montserrat Medium"/>
              </a:rPr>
              <a:t>to Evil contract.</a:t>
            </a:r>
            <a:endParaRPr>
              <a:solidFill>
                <a:schemeClr val="dk1"/>
              </a:solidFill>
              <a:latin typeface="Montserrat Medium"/>
              <a:ea typeface="Montserrat Medium"/>
              <a:cs typeface="Montserrat Medium"/>
              <a:sym typeface="Montserrat Medium"/>
            </a:endParaRPr>
          </a:p>
        </p:txBody>
      </p:sp>
      <p:sp>
        <p:nvSpPr>
          <p:cNvPr id="675" name="Google Shape;675;p63"/>
          <p:cNvSpPr txBox="1"/>
          <p:nvPr/>
        </p:nvSpPr>
        <p:spPr>
          <a:xfrm>
            <a:off x="2667950" y="2669550"/>
            <a:ext cx="756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SAVE STATE</a:t>
            </a:r>
            <a:endParaRPr b="1" sz="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4"/>
          <p:cNvSpPr txBox="1"/>
          <p:nvPr>
            <p:ph type="title"/>
          </p:nvPr>
        </p:nvSpPr>
        <p:spPr>
          <a:xfrm>
            <a:off x="412600" y="91850"/>
            <a:ext cx="7901100" cy="6618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Montserrat"/>
                <a:ea typeface="Montserrat"/>
                <a:cs typeface="Montserrat"/>
                <a:sym typeface="Montserrat"/>
              </a:rPr>
              <a:t>UUPS pattern uninitialized proxy bug</a:t>
            </a:r>
            <a:endParaRPr b="1" sz="3100">
              <a:latin typeface="Montserrat"/>
              <a:ea typeface="Montserrat"/>
              <a:cs typeface="Montserrat"/>
              <a:sym typeface="Montserrat"/>
            </a:endParaRPr>
          </a:p>
        </p:txBody>
      </p:sp>
      <p:pic>
        <p:nvPicPr>
          <p:cNvPr id="681" name="Google Shape;681;p64"/>
          <p:cNvPicPr preferRelativeResize="0"/>
          <p:nvPr/>
        </p:nvPicPr>
        <p:blipFill>
          <a:blip r:embed="rId3">
            <a:alphaModFix/>
          </a:blip>
          <a:stretch>
            <a:fillRect/>
          </a:stretch>
        </p:blipFill>
        <p:spPr>
          <a:xfrm>
            <a:off x="469450" y="1019873"/>
            <a:ext cx="7844201" cy="3012474"/>
          </a:xfrm>
          <a:prstGeom prst="rect">
            <a:avLst/>
          </a:prstGeom>
          <a:noFill/>
          <a:ln>
            <a:noFill/>
          </a:ln>
        </p:spPr>
      </p:pic>
      <p:sp>
        <p:nvSpPr>
          <p:cNvPr id="682" name="Google Shape;682;p64"/>
          <p:cNvSpPr txBox="1"/>
          <p:nvPr/>
        </p:nvSpPr>
        <p:spPr>
          <a:xfrm>
            <a:off x="199450" y="4205450"/>
            <a:ext cx="857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Wormhole bridge protocol  : Attacker can held the entire protocol for ransom ($1.8 billion)</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$10M Bounty : </a:t>
            </a:r>
            <a:r>
              <a:rPr lang="en" sz="1200" u="sng">
                <a:solidFill>
                  <a:schemeClr val="hlink"/>
                </a:solidFill>
                <a:latin typeface="Montserrat"/>
                <a:ea typeface="Montserrat"/>
                <a:cs typeface="Montserrat"/>
                <a:sym typeface="Montserrat"/>
                <a:hlinkClick r:id="rId4"/>
              </a:rPr>
              <a:t>https://medium.com/immunefi/wormhole-uninitialized-proxy-bugfix-review-90250c41a43a</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POC: </a:t>
            </a:r>
            <a:r>
              <a:rPr lang="en" sz="1200" u="sng">
                <a:solidFill>
                  <a:schemeClr val="hlink"/>
                </a:solidFill>
                <a:latin typeface="Montserrat"/>
                <a:ea typeface="Montserrat"/>
                <a:cs typeface="Montserrat"/>
                <a:sym typeface="Montserrat"/>
                <a:hlinkClick r:id="rId5"/>
              </a:rPr>
              <a:t>https://github.com/immunefi-team/wormhole-uninitialized</a:t>
            </a:r>
            <a:endParaRPr sz="1200">
              <a:solidFill>
                <a:schemeClr val="dk1"/>
              </a:solidFill>
              <a:latin typeface="Montserrat"/>
              <a:ea typeface="Montserrat"/>
              <a:cs typeface="Montserrat"/>
              <a:sym typeface="Montserrat"/>
            </a:endParaRPr>
          </a:p>
        </p:txBody>
      </p:sp>
      <p:cxnSp>
        <p:nvCxnSpPr>
          <p:cNvPr id="683" name="Google Shape;683;p64"/>
          <p:cNvCxnSpPr/>
          <p:nvPr/>
        </p:nvCxnSpPr>
        <p:spPr>
          <a:xfrm rot="10800000">
            <a:off x="2449775" y="1933700"/>
            <a:ext cx="1147200" cy="106500"/>
          </a:xfrm>
          <a:prstGeom prst="straightConnector1">
            <a:avLst/>
          </a:prstGeom>
          <a:noFill/>
          <a:ln cap="flat" cmpd="sng" w="9525">
            <a:solidFill>
              <a:srgbClr val="FF0000"/>
            </a:solidFill>
            <a:prstDash val="solid"/>
            <a:round/>
            <a:headEnd len="med" w="med" type="none"/>
            <a:tailEnd len="med" w="med" type="triangle"/>
          </a:ln>
        </p:spPr>
      </p:cxnSp>
      <p:sp>
        <p:nvSpPr>
          <p:cNvPr id="684" name="Google Shape;684;p64"/>
          <p:cNvSpPr txBox="1"/>
          <p:nvPr/>
        </p:nvSpPr>
        <p:spPr>
          <a:xfrm>
            <a:off x="3596975" y="1843550"/>
            <a:ext cx="226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Courier New"/>
                <a:ea typeface="Courier New"/>
                <a:cs typeface="Courier New"/>
                <a:sym typeface="Courier New"/>
              </a:rPr>
              <a:t>m</a:t>
            </a:r>
            <a:r>
              <a:rPr i="1" lang="en" sz="1200">
                <a:solidFill>
                  <a:schemeClr val="dk1"/>
                </a:solidFill>
                <a:latin typeface="Courier New"/>
                <a:ea typeface="Courier New"/>
                <a:cs typeface="Courier New"/>
                <a:sym typeface="Courier New"/>
              </a:rPr>
              <a:t>akes the caller</a:t>
            </a:r>
            <a:r>
              <a:rPr lang="en" sz="1200">
                <a:solidFill>
                  <a:schemeClr val="dk1"/>
                </a:solidFill>
                <a:latin typeface="Courier New"/>
                <a:ea typeface="Courier New"/>
                <a:cs typeface="Courier New"/>
                <a:sym typeface="Courier New"/>
              </a:rPr>
              <a:t> </a:t>
            </a:r>
            <a:r>
              <a:rPr b="1" i="1" lang="en" sz="1200">
                <a:solidFill>
                  <a:schemeClr val="dk1"/>
                </a:solidFill>
                <a:latin typeface="Courier New"/>
                <a:ea typeface="Courier New"/>
                <a:cs typeface="Courier New"/>
                <a:sym typeface="Courier New"/>
              </a:rPr>
              <a:t>owner</a:t>
            </a:r>
            <a:endParaRPr i="1" sz="1200">
              <a:solidFill>
                <a:schemeClr val="dk1"/>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65"/>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690" name="Google Shape;690;p65"/>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691" name="Google Shape;691;p65"/>
          <p:cNvPicPr preferRelativeResize="0"/>
          <p:nvPr/>
        </p:nvPicPr>
        <p:blipFill>
          <a:blip r:embed="rId5">
            <a:alphaModFix/>
          </a:blip>
          <a:stretch>
            <a:fillRect/>
          </a:stretch>
        </p:blipFill>
        <p:spPr>
          <a:xfrm>
            <a:off x="298238" y="167197"/>
            <a:ext cx="445425" cy="454450"/>
          </a:xfrm>
          <a:prstGeom prst="rect">
            <a:avLst/>
          </a:prstGeom>
          <a:noFill/>
          <a:ln>
            <a:noFill/>
          </a:ln>
        </p:spPr>
      </p:pic>
      <p:sp>
        <p:nvSpPr>
          <p:cNvPr id="692" name="Google Shape;692;p65"/>
          <p:cNvSpPr txBox="1"/>
          <p:nvPr>
            <p:ph type="title"/>
          </p:nvPr>
        </p:nvSpPr>
        <p:spPr>
          <a:xfrm>
            <a:off x="1253375" y="63525"/>
            <a:ext cx="4485300" cy="6618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Montserrat"/>
                <a:ea typeface="Montserrat"/>
                <a:cs typeface="Montserrat"/>
                <a:sym typeface="Montserrat"/>
              </a:rPr>
              <a:t>Push vs Pull Pattern</a:t>
            </a:r>
            <a:endParaRPr b="1" sz="3100">
              <a:latin typeface="Montserrat"/>
              <a:ea typeface="Montserrat"/>
              <a:cs typeface="Montserrat"/>
              <a:sym typeface="Montserrat"/>
            </a:endParaRPr>
          </a:p>
        </p:txBody>
      </p:sp>
      <p:sp>
        <p:nvSpPr>
          <p:cNvPr id="693" name="Google Shape;693;p65"/>
          <p:cNvSpPr txBox="1"/>
          <p:nvPr>
            <p:ph idx="1" type="body"/>
          </p:nvPr>
        </p:nvSpPr>
        <p:spPr>
          <a:xfrm>
            <a:off x="592775" y="1491075"/>
            <a:ext cx="8220300" cy="361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Contract with logic with transferring ether to the user.</a:t>
            </a:r>
            <a:endParaRPr>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Which </a:t>
            </a:r>
            <a:r>
              <a:rPr lang="en">
                <a:solidFill>
                  <a:schemeClr val="dk1"/>
                </a:solidFill>
                <a:latin typeface="Montserrat Medium"/>
                <a:ea typeface="Montserrat Medium"/>
                <a:cs typeface="Montserrat Medium"/>
                <a:sym typeface="Montserrat Medium"/>
              </a:rPr>
              <a:t>involves</a:t>
            </a:r>
            <a:r>
              <a:rPr lang="en">
                <a:solidFill>
                  <a:schemeClr val="dk1"/>
                </a:solidFill>
                <a:latin typeface="Montserrat Medium"/>
                <a:ea typeface="Montserrat Medium"/>
                <a:cs typeface="Montserrat Medium"/>
                <a:sym typeface="Montserrat Medium"/>
              </a:rPr>
              <a:t> the </a:t>
            </a:r>
            <a:r>
              <a:rPr lang="en">
                <a:solidFill>
                  <a:schemeClr val="dk1"/>
                </a:solidFill>
                <a:latin typeface="Montserrat Medium"/>
                <a:ea typeface="Montserrat Medium"/>
                <a:cs typeface="Montserrat Medium"/>
                <a:sym typeface="Montserrat Medium"/>
              </a:rPr>
              <a:t>risk associated with transferring ether to the user as this external call could fail. If the receiving address is a contract.</a:t>
            </a:r>
            <a:endParaRPr>
              <a:solidFill>
                <a:schemeClr val="dk1"/>
              </a:solidFill>
              <a:latin typeface="Montserrat Medium"/>
              <a:ea typeface="Montserrat Medium"/>
              <a:cs typeface="Montserrat Medium"/>
              <a:sym typeface="Montserrat Medium"/>
            </a:endParaRPr>
          </a:p>
          <a:p>
            <a:pPr indent="-317500" lvl="1" marL="9144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it could have a fallback function implemented that simply throws an exception, once it gets called. </a:t>
            </a:r>
            <a:endParaRPr>
              <a:solidFill>
                <a:schemeClr val="dk1"/>
              </a:solidFill>
              <a:latin typeface="Montserrat Medium"/>
              <a:ea typeface="Montserrat Medium"/>
              <a:cs typeface="Montserrat Medium"/>
              <a:sym typeface="Montserrat Medium"/>
            </a:endParaRPr>
          </a:p>
          <a:p>
            <a:pPr indent="-317500" lvl="1" marL="9144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Another reason for failure is running out of gas. </a:t>
            </a:r>
            <a:endParaRPr>
              <a:solidFill>
                <a:schemeClr val="dk1"/>
              </a:solidFill>
              <a:latin typeface="Montserrat Medium"/>
              <a:ea typeface="Montserrat Medium"/>
              <a:cs typeface="Montserrat Medium"/>
              <a:sym typeface="Montserrat Medium"/>
            </a:endParaRPr>
          </a:p>
          <a:p>
            <a:pPr indent="0" lvl="0" marL="0" rtl="0" algn="l">
              <a:spcBef>
                <a:spcPts val="1200"/>
              </a:spcBef>
              <a:spcAft>
                <a:spcPts val="1200"/>
              </a:spcAft>
              <a:buNone/>
            </a:pPr>
            <a:r>
              <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66"/>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699" name="Google Shape;699;p66"/>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700" name="Google Shape;700;p66"/>
          <p:cNvPicPr preferRelativeResize="0"/>
          <p:nvPr/>
        </p:nvPicPr>
        <p:blipFill>
          <a:blip r:embed="rId5">
            <a:alphaModFix/>
          </a:blip>
          <a:stretch>
            <a:fillRect/>
          </a:stretch>
        </p:blipFill>
        <p:spPr>
          <a:xfrm>
            <a:off x="298238" y="167197"/>
            <a:ext cx="445425" cy="454450"/>
          </a:xfrm>
          <a:prstGeom prst="rect">
            <a:avLst/>
          </a:prstGeom>
          <a:noFill/>
          <a:ln>
            <a:noFill/>
          </a:ln>
        </p:spPr>
      </p:pic>
      <p:sp>
        <p:nvSpPr>
          <p:cNvPr id="701" name="Google Shape;701;p66"/>
          <p:cNvSpPr txBox="1"/>
          <p:nvPr>
            <p:ph type="title"/>
          </p:nvPr>
        </p:nvSpPr>
        <p:spPr>
          <a:xfrm>
            <a:off x="1497750" y="28775"/>
            <a:ext cx="6968100" cy="6003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Montserrat"/>
                <a:ea typeface="Montserrat"/>
                <a:cs typeface="Montserrat"/>
                <a:sym typeface="Montserrat"/>
              </a:rPr>
              <a:t>NFT Auction Workflow (Push Pattern)</a:t>
            </a:r>
            <a:endParaRPr b="1" sz="2700">
              <a:latin typeface="Montserrat"/>
              <a:ea typeface="Montserrat"/>
              <a:cs typeface="Montserrat"/>
              <a:sym typeface="Montserrat"/>
            </a:endParaRPr>
          </a:p>
        </p:txBody>
      </p:sp>
      <p:pic>
        <p:nvPicPr>
          <p:cNvPr id="702" name="Google Shape;702;p66"/>
          <p:cNvPicPr preferRelativeResize="0"/>
          <p:nvPr/>
        </p:nvPicPr>
        <p:blipFill>
          <a:blip r:embed="rId6">
            <a:alphaModFix/>
          </a:blip>
          <a:stretch>
            <a:fillRect/>
          </a:stretch>
        </p:blipFill>
        <p:spPr>
          <a:xfrm>
            <a:off x="976488" y="1757375"/>
            <a:ext cx="649500" cy="691759"/>
          </a:xfrm>
          <a:prstGeom prst="rect">
            <a:avLst/>
          </a:prstGeom>
          <a:noFill/>
          <a:ln>
            <a:noFill/>
          </a:ln>
        </p:spPr>
      </p:pic>
      <p:cxnSp>
        <p:nvCxnSpPr>
          <p:cNvPr id="703" name="Google Shape;703;p66"/>
          <p:cNvCxnSpPr/>
          <p:nvPr/>
        </p:nvCxnSpPr>
        <p:spPr>
          <a:xfrm flipH="1" rot="10800000">
            <a:off x="592488" y="2519575"/>
            <a:ext cx="384000" cy="549300"/>
          </a:xfrm>
          <a:prstGeom prst="straightConnector1">
            <a:avLst/>
          </a:prstGeom>
          <a:noFill/>
          <a:ln cap="flat" cmpd="sng" w="19050">
            <a:solidFill>
              <a:schemeClr val="dk1"/>
            </a:solidFill>
            <a:prstDash val="solid"/>
            <a:round/>
            <a:headEnd len="med" w="med" type="none"/>
            <a:tailEnd len="med" w="med" type="triangle"/>
          </a:ln>
        </p:spPr>
      </p:cxnSp>
      <p:pic>
        <p:nvPicPr>
          <p:cNvPr id="704" name="Google Shape;704;p66"/>
          <p:cNvPicPr preferRelativeResize="0"/>
          <p:nvPr/>
        </p:nvPicPr>
        <p:blipFill>
          <a:blip r:embed="rId7">
            <a:alphaModFix/>
          </a:blip>
          <a:stretch>
            <a:fillRect/>
          </a:stretch>
        </p:blipFill>
        <p:spPr>
          <a:xfrm>
            <a:off x="1625988" y="3139325"/>
            <a:ext cx="526800" cy="526800"/>
          </a:xfrm>
          <a:prstGeom prst="rect">
            <a:avLst/>
          </a:prstGeom>
          <a:noFill/>
          <a:ln>
            <a:noFill/>
          </a:ln>
        </p:spPr>
      </p:pic>
      <p:pic>
        <p:nvPicPr>
          <p:cNvPr id="705" name="Google Shape;705;p66"/>
          <p:cNvPicPr preferRelativeResize="0"/>
          <p:nvPr/>
        </p:nvPicPr>
        <p:blipFill>
          <a:blip r:embed="rId8">
            <a:alphaModFix/>
          </a:blip>
          <a:stretch>
            <a:fillRect/>
          </a:stretch>
        </p:blipFill>
        <p:spPr>
          <a:xfrm>
            <a:off x="249463" y="3139325"/>
            <a:ext cx="526800" cy="526800"/>
          </a:xfrm>
          <a:prstGeom prst="rect">
            <a:avLst/>
          </a:prstGeom>
          <a:noFill/>
          <a:ln>
            <a:noFill/>
          </a:ln>
        </p:spPr>
      </p:pic>
      <p:cxnSp>
        <p:nvCxnSpPr>
          <p:cNvPr id="706" name="Google Shape;706;p66"/>
          <p:cNvCxnSpPr/>
          <p:nvPr/>
        </p:nvCxnSpPr>
        <p:spPr>
          <a:xfrm rot="10800000">
            <a:off x="1497763" y="2534075"/>
            <a:ext cx="391800" cy="527100"/>
          </a:xfrm>
          <a:prstGeom prst="straightConnector1">
            <a:avLst/>
          </a:prstGeom>
          <a:noFill/>
          <a:ln cap="flat" cmpd="sng" w="19050">
            <a:solidFill>
              <a:schemeClr val="dk1"/>
            </a:solidFill>
            <a:prstDash val="solid"/>
            <a:round/>
            <a:headEnd len="med" w="med" type="none"/>
            <a:tailEnd len="med" w="med" type="triangle"/>
          </a:ln>
        </p:spPr>
      </p:cxnSp>
      <p:cxnSp>
        <p:nvCxnSpPr>
          <p:cNvPr id="707" name="Google Shape;707;p66"/>
          <p:cNvCxnSpPr/>
          <p:nvPr/>
        </p:nvCxnSpPr>
        <p:spPr>
          <a:xfrm flipH="1">
            <a:off x="649663" y="2571750"/>
            <a:ext cx="409800" cy="554100"/>
          </a:xfrm>
          <a:prstGeom prst="straightConnector1">
            <a:avLst/>
          </a:prstGeom>
          <a:noFill/>
          <a:ln cap="flat" cmpd="sng" w="19050">
            <a:solidFill>
              <a:srgbClr val="00FF00"/>
            </a:solidFill>
            <a:prstDash val="solid"/>
            <a:round/>
            <a:headEnd len="med" w="med" type="none"/>
            <a:tailEnd len="med" w="med" type="triangle"/>
          </a:ln>
        </p:spPr>
      </p:cxnSp>
      <p:sp>
        <p:nvSpPr>
          <p:cNvPr id="708" name="Google Shape;708;p66"/>
          <p:cNvSpPr txBox="1"/>
          <p:nvPr/>
        </p:nvSpPr>
        <p:spPr>
          <a:xfrm rot="-3267157">
            <a:off x="340894" y="2490238"/>
            <a:ext cx="824080" cy="30769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ontserrat SemiBold"/>
                <a:ea typeface="Montserrat SemiBold"/>
                <a:cs typeface="Montserrat SemiBold"/>
                <a:sym typeface="Montserrat SemiBold"/>
              </a:rPr>
              <a:t>100$ BID</a:t>
            </a:r>
            <a:endParaRPr sz="800">
              <a:solidFill>
                <a:schemeClr val="dk1"/>
              </a:solidFill>
              <a:latin typeface="Montserrat SemiBold"/>
              <a:ea typeface="Montserrat SemiBold"/>
              <a:cs typeface="Montserrat SemiBold"/>
              <a:sym typeface="Montserrat SemiBold"/>
            </a:endParaRPr>
          </a:p>
        </p:txBody>
      </p:sp>
      <p:sp>
        <p:nvSpPr>
          <p:cNvPr id="709" name="Google Shape;709;p66"/>
          <p:cNvSpPr txBox="1"/>
          <p:nvPr/>
        </p:nvSpPr>
        <p:spPr>
          <a:xfrm rot="3299208">
            <a:off x="1468017" y="2643699"/>
            <a:ext cx="731484" cy="3078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ontserrat SemiBold"/>
                <a:ea typeface="Montserrat SemiBold"/>
                <a:cs typeface="Montserrat SemiBold"/>
                <a:sym typeface="Montserrat SemiBold"/>
              </a:rPr>
              <a:t>2</a:t>
            </a:r>
            <a:r>
              <a:rPr lang="en" sz="800">
                <a:solidFill>
                  <a:schemeClr val="dk1"/>
                </a:solidFill>
                <a:latin typeface="Montserrat SemiBold"/>
                <a:ea typeface="Montserrat SemiBold"/>
                <a:cs typeface="Montserrat SemiBold"/>
                <a:sym typeface="Montserrat SemiBold"/>
              </a:rPr>
              <a:t>00$ BID</a:t>
            </a:r>
            <a:endParaRPr sz="800">
              <a:solidFill>
                <a:schemeClr val="dk1"/>
              </a:solidFill>
              <a:latin typeface="Montserrat SemiBold"/>
              <a:ea typeface="Montserrat SemiBold"/>
              <a:cs typeface="Montserrat SemiBold"/>
              <a:sym typeface="Montserrat SemiBold"/>
            </a:endParaRPr>
          </a:p>
        </p:txBody>
      </p:sp>
      <p:sp>
        <p:nvSpPr>
          <p:cNvPr id="710" name="Google Shape;710;p66"/>
          <p:cNvSpPr txBox="1"/>
          <p:nvPr/>
        </p:nvSpPr>
        <p:spPr>
          <a:xfrm rot="-3267486">
            <a:off x="576948" y="2694953"/>
            <a:ext cx="944954" cy="30769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ontserrat SemiBold"/>
                <a:ea typeface="Montserrat SemiBold"/>
                <a:cs typeface="Montserrat SemiBold"/>
                <a:sym typeface="Montserrat SemiBold"/>
              </a:rPr>
              <a:t>REFUND 100$</a:t>
            </a:r>
            <a:endParaRPr sz="800">
              <a:solidFill>
                <a:schemeClr val="dk1"/>
              </a:solidFill>
              <a:latin typeface="Montserrat SemiBold"/>
              <a:ea typeface="Montserrat SemiBold"/>
              <a:cs typeface="Montserrat SemiBold"/>
              <a:sym typeface="Montserrat SemiBold"/>
            </a:endParaRPr>
          </a:p>
        </p:txBody>
      </p:sp>
      <p:sp>
        <p:nvSpPr>
          <p:cNvPr id="711" name="Google Shape;711;p66"/>
          <p:cNvSpPr txBox="1"/>
          <p:nvPr/>
        </p:nvSpPr>
        <p:spPr>
          <a:xfrm>
            <a:off x="836275" y="1481725"/>
            <a:ext cx="1160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NFT AUCTION</a:t>
            </a:r>
            <a:endParaRPr b="1" sz="800">
              <a:solidFill>
                <a:schemeClr val="dk1"/>
              </a:solidFill>
            </a:endParaRPr>
          </a:p>
        </p:txBody>
      </p:sp>
      <p:pic>
        <p:nvPicPr>
          <p:cNvPr id="712" name="Google Shape;712;p66"/>
          <p:cNvPicPr preferRelativeResize="0"/>
          <p:nvPr/>
        </p:nvPicPr>
        <p:blipFill>
          <a:blip r:embed="rId9">
            <a:alphaModFix/>
          </a:blip>
          <a:stretch>
            <a:fillRect/>
          </a:stretch>
        </p:blipFill>
        <p:spPr>
          <a:xfrm>
            <a:off x="2608034" y="1606175"/>
            <a:ext cx="6293578" cy="2274216"/>
          </a:xfrm>
          <a:prstGeom prst="rect">
            <a:avLst/>
          </a:prstGeom>
          <a:noFill/>
          <a:ln>
            <a:noFill/>
          </a:ln>
        </p:spPr>
      </p:pic>
      <p:sp>
        <p:nvSpPr>
          <p:cNvPr id="713" name="Google Shape;713;p66"/>
          <p:cNvSpPr txBox="1"/>
          <p:nvPr/>
        </p:nvSpPr>
        <p:spPr>
          <a:xfrm>
            <a:off x="249475" y="3666125"/>
            <a:ext cx="64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(USER-1)</a:t>
            </a:r>
            <a:endParaRPr b="1" sz="800">
              <a:solidFill>
                <a:schemeClr val="dk1"/>
              </a:solidFill>
            </a:endParaRPr>
          </a:p>
        </p:txBody>
      </p:sp>
      <p:sp>
        <p:nvSpPr>
          <p:cNvPr id="714" name="Google Shape;714;p66"/>
          <p:cNvSpPr txBox="1"/>
          <p:nvPr/>
        </p:nvSpPr>
        <p:spPr>
          <a:xfrm>
            <a:off x="1626000" y="3666125"/>
            <a:ext cx="64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(USER-2)</a:t>
            </a:r>
            <a:endParaRPr b="1" sz="800">
              <a:solidFill>
                <a:schemeClr val="dk1"/>
              </a:solidFill>
            </a:endParaRPr>
          </a:p>
        </p:txBody>
      </p:sp>
      <p:sp>
        <p:nvSpPr>
          <p:cNvPr id="715" name="Google Shape;715;p66"/>
          <p:cNvSpPr txBox="1"/>
          <p:nvPr/>
        </p:nvSpPr>
        <p:spPr>
          <a:xfrm>
            <a:off x="2933325" y="3973925"/>
            <a:ext cx="634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10"/>
              </a:rPr>
              <a:t>https://github.com/immunefi-team/community-challenges/blob/master/contracts/vulnerable/Auction.sol</a:t>
            </a:r>
            <a:endParaRPr sz="1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7"/>
          <p:cNvSpPr/>
          <p:nvPr/>
        </p:nvSpPr>
        <p:spPr>
          <a:xfrm>
            <a:off x="4646250" y="1941200"/>
            <a:ext cx="2675700" cy="265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7"/>
          <p:cNvSpPr/>
          <p:nvPr/>
        </p:nvSpPr>
        <p:spPr>
          <a:xfrm>
            <a:off x="172525" y="819400"/>
            <a:ext cx="3335100" cy="363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67"/>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723" name="Google Shape;723;p67"/>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724" name="Google Shape;724;p67"/>
          <p:cNvPicPr preferRelativeResize="0"/>
          <p:nvPr/>
        </p:nvPicPr>
        <p:blipFill>
          <a:blip r:embed="rId5">
            <a:alphaModFix/>
          </a:blip>
          <a:stretch>
            <a:fillRect/>
          </a:stretch>
        </p:blipFill>
        <p:spPr>
          <a:xfrm>
            <a:off x="298238" y="167197"/>
            <a:ext cx="445425" cy="454450"/>
          </a:xfrm>
          <a:prstGeom prst="rect">
            <a:avLst/>
          </a:prstGeom>
          <a:noFill/>
          <a:ln>
            <a:noFill/>
          </a:ln>
        </p:spPr>
      </p:pic>
      <p:sp>
        <p:nvSpPr>
          <p:cNvPr id="725" name="Google Shape;725;p67"/>
          <p:cNvSpPr txBox="1"/>
          <p:nvPr>
            <p:ph type="title"/>
          </p:nvPr>
        </p:nvSpPr>
        <p:spPr>
          <a:xfrm>
            <a:off x="1563175" y="69350"/>
            <a:ext cx="5525700" cy="5541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Montserrat"/>
                <a:ea typeface="Montserrat"/>
                <a:cs typeface="Montserrat"/>
                <a:sym typeface="Montserrat"/>
              </a:rPr>
              <a:t>Auction Workflow  (Push vs Pull)</a:t>
            </a:r>
            <a:endParaRPr b="1">
              <a:latin typeface="Montserrat"/>
              <a:ea typeface="Montserrat"/>
              <a:cs typeface="Montserrat"/>
              <a:sym typeface="Montserrat"/>
            </a:endParaRPr>
          </a:p>
        </p:txBody>
      </p:sp>
      <p:pic>
        <p:nvPicPr>
          <p:cNvPr id="726" name="Google Shape;726;p67"/>
          <p:cNvPicPr preferRelativeResize="0"/>
          <p:nvPr/>
        </p:nvPicPr>
        <p:blipFill>
          <a:blip r:embed="rId6">
            <a:alphaModFix/>
          </a:blip>
          <a:stretch>
            <a:fillRect/>
          </a:stretch>
        </p:blipFill>
        <p:spPr>
          <a:xfrm>
            <a:off x="1821450" y="1118350"/>
            <a:ext cx="649500" cy="691759"/>
          </a:xfrm>
          <a:prstGeom prst="rect">
            <a:avLst/>
          </a:prstGeom>
          <a:noFill/>
          <a:ln>
            <a:noFill/>
          </a:ln>
        </p:spPr>
      </p:pic>
      <p:cxnSp>
        <p:nvCxnSpPr>
          <p:cNvPr id="727" name="Google Shape;727;p67"/>
          <p:cNvCxnSpPr/>
          <p:nvPr/>
        </p:nvCxnSpPr>
        <p:spPr>
          <a:xfrm flipH="1" rot="10800000">
            <a:off x="1437450" y="1866100"/>
            <a:ext cx="384000" cy="549300"/>
          </a:xfrm>
          <a:prstGeom prst="straightConnector1">
            <a:avLst/>
          </a:prstGeom>
          <a:noFill/>
          <a:ln cap="flat" cmpd="sng" w="19050">
            <a:solidFill>
              <a:schemeClr val="dk1"/>
            </a:solidFill>
            <a:prstDash val="solid"/>
            <a:round/>
            <a:headEnd len="med" w="med" type="none"/>
            <a:tailEnd len="med" w="med" type="triangle"/>
          </a:ln>
        </p:spPr>
      </p:cxnSp>
      <p:pic>
        <p:nvPicPr>
          <p:cNvPr id="728" name="Google Shape;728;p67"/>
          <p:cNvPicPr preferRelativeResize="0"/>
          <p:nvPr/>
        </p:nvPicPr>
        <p:blipFill>
          <a:blip r:embed="rId7">
            <a:alphaModFix/>
          </a:blip>
          <a:stretch>
            <a:fillRect/>
          </a:stretch>
        </p:blipFill>
        <p:spPr>
          <a:xfrm>
            <a:off x="2564725" y="2500300"/>
            <a:ext cx="526800" cy="526800"/>
          </a:xfrm>
          <a:prstGeom prst="rect">
            <a:avLst/>
          </a:prstGeom>
          <a:noFill/>
          <a:ln>
            <a:noFill/>
          </a:ln>
        </p:spPr>
      </p:pic>
      <p:cxnSp>
        <p:nvCxnSpPr>
          <p:cNvPr id="729" name="Google Shape;729;p67"/>
          <p:cNvCxnSpPr/>
          <p:nvPr/>
        </p:nvCxnSpPr>
        <p:spPr>
          <a:xfrm rot="10800000">
            <a:off x="2342725" y="1895050"/>
            <a:ext cx="391800" cy="527100"/>
          </a:xfrm>
          <a:prstGeom prst="straightConnector1">
            <a:avLst/>
          </a:prstGeom>
          <a:noFill/>
          <a:ln cap="flat" cmpd="sng" w="19050">
            <a:solidFill>
              <a:schemeClr val="dk1"/>
            </a:solidFill>
            <a:prstDash val="solid"/>
            <a:round/>
            <a:headEnd len="med" w="med" type="none"/>
            <a:tailEnd len="med" w="med" type="triangle"/>
          </a:ln>
        </p:spPr>
      </p:cxnSp>
      <p:cxnSp>
        <p:nvCxnSpPr>
          <p:cNvPr id="730" name="Google Shape;730;p67"/>
          <p:cNvCxnSpPr/>
          <p:nvPr/>
        </p:nvCxnSpPr>
        <p:spPr>
          <a:xfrm flipH="1">
            <a:off x="1494625" y="1946375"/>
            <a:ext cx="409800" cy="554100"/>
          </a:xfrm>
          <a:prstGeom prst="straightConnector1">
            <a:avLst/>
          </a:prstGeom>
          <a:noFill/>
          <a:ln cap="flat" cmpd="sng" w="19050">
            <a:solidFill>
              <a:schemeClr val="dk1"/>
            </a:solidFill>
            <a:prstDash val="solid"/>
            <a:round/>
            <a:headEnd len="med" w="med" type="none"/>
            <a:tailEnd len="med" w="med" type="triangle"/>
          </a:ln>
        </p:spPr>
      </p:cxnSp>
      <p:sp>
        <p:nvSpPr>
          <p:cNvPr id="731" name="Google Shape;731;p67"/>
          <p:cNvSpPr txBox="1"/>
          <p:nvPr/>
        </p:nvSpPr>
        <p:spPr>
          <a:xfrm rot="-3267157">
            <a:off x="1119469" y="1894513"/>
            <a:ext cx="824080" cy="30769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ontserrat SemiBold"/>
                <a:ea typeface="Montserrat SemiBold"/>
                <a:cs typeface="Montserrat SemiBold"/>
                <a:sym typeface="Montserrat SemiBold"/>
              </a:rPr>
              <a:t>100$ BID</a:t>
            </a:r>
            <a:endParaRPr sz="800">
              <a:solidFill>
                <a:schemeClr val="dk1"/>
              </a:solidFill>
              <a:latin typeface="Montserrat SemiBold"/>
              <a:ea typeface="Montserrat SemiBold"/>
              <a:cs typeface="Montserrat SemiBold"/>
              <a:sym typeface="Montserrat SemiBold"/>
            </a:endParaRPr>
          </a:p>
        </p:txBody>
      </p:sp>
      <p:sp>
        <p:nvSpPr>
          <p:cNvPr id="732" name="Google Shape;732;p67"/>
          <p:cNvSpPr txBox="1"/>
          <p:nvPr/>
        </p:nvSpPr>
        <p:spPr>
          <a:xfrm rot="3299208">
            <a:off x="2325579" y="1982324"/>
            <a:ext cx="731484" cy="3078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ontserrat SemiBold"/>
                <a:ea typeface="Montserrat SemiBold"/>
                <a:cs typeface="Montserrat SemiBold"/>
                <a:sym typeface="Montserrat SemiBold"/>
              </a:rPr>
              <a:t>200$ BID</a:t>
            </a:r>
            <a:endParaRPr sz="800">
              <a:solidFill>
                <a:schemeClr val="dk1"/>
              </a:solidFill>
              <a:latin typeface="Montserrat SemiBold"/>
              <a:ea typeface="Montserrat SemiBold"/>
              <a:cs typeface="Montserrat SemiBold"/>
              <a:sym typeface="Montserrat SemiBold"/>
            </a:endParaRPr>
          </a:p>
        </p:txBody>
      </p:sp>
      <p:sp>
        <p:nvSpPr>
          <p:cNvPr id="733" name="Google Shape;733;p67"/>
          <p:cNvSpPr txBox="1"/>
          <p:nvPr/>
        </p:nvSpPr>
        <p:spPr>
          <a:xfrm rot="-3267059">
            <a:off x="1341519" y="2069454"/>
            <a:ext cx="1056761" cy="30794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REJECT REFUND</a:t>
            </a:r>
            <a:endParaRPr b="1" sz="800">
              <a:solidFill>
                <a:schemeClr val="dk1"/>
              </a:solidFill>
            </a:endParaRPr>
          </a:p>
        </p:txBody>
      </p:sp>
      <p:sp>
        <p:nvSpPr>
          <p:cNvPr id="734" name="Google Shape;734;p67"/>
          <p:cNvSpPr txBox="1"/>
          <p:nvPr/>
        </p:nvSpPr>
        <p:spPr>
          <a:xfrm>
            <a:off x="1735075" y="819400"/>
            <a:ext cx="94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NFT AUCTION</a:t>
            </a:r>
            <a:endParaRPr b="1" sz="800">
              <a:solidFill>
                <a:schemeClr val="dk1"/>
              </a:solidFill>
            </a:endParaRPr>
          </a:p>
        </p:txBody>
      </p:sp>
      <p:pic>
        <p:nvPicPr>
          <p:cNvPr id="735" name="Google Shape;735;p67"/>
          <p:cNvPicPr preferRelativeResize="0"/>
          <p:nvPr/>
        </p:nvPicPr>
        <p:blipFill rotWithShape="1">
          <a:blip r:embed="rId8">
            <a:alphaModFix/>
          </a:blip>
          <a:srcRect b="9800" l="0" r="0" t="-9800"/>
          <a:stretch/>
        </p:blipFill>
        <p:spPr>
          <a:xfrm>
            <a:off x="342488" y="3722788"/>
            <a:ext cx="468375" cy="468375"/>
          </a:xfrm>
          <a:prstGeom prst="rect">
            <a:avLst/>
          </a:prstGeom>
          <a:noFill/>
          <a:ln>
            <a:noFill/>
          </a:ln>
        </p:spPr>
      </p:pic>
      <p:pic>
        <p:nvPicPr>
          <p:cNvPr id="736" name="Google Shape;736;p67"/>
          <p:cNvPicPr preferRelativeResize="0"/>
          <p:nvPr/>
        </p:nvPicPr>
        <p:blipFill>
          <a:blip r:embed="rId9">
            <a:alphaModFix/>
          </a:blip>
          <a:stretch>
            <a:fillRect/>
          </a:stretch>
        </p:blipFill>
        <p:spPr>
          <a:xfrm>
            <a:off x="908588" y="2473138"/>
            <a:ext cx="649500" cy="649500"/>
          </a:xfrm>
          <a:prstGeom prst="rect">
            <a:avLst/>
          </a:prstGeom>
          <a:noFill/>
          <a:ln>
            <a:noFill/>
          </a:ln>
        </p:spPr>
      </p:pic>
      <p:cxnSp>
        <p:nvCxnSpPr>
          <p:cNvPr id="737" name="Google Shape;737;p67"/>
          <p:cNvCxnSpPr>
            <a:endCxn id="738" idx="1"/>
          </p:cNvCxnSpPr>
          <p:nvPr/>
        </p:nvCxnSpPr>
        <p:spPr>
          <a:xfrm flipH="1" rot="10800000">
            <a:off x="689537" y="3181000"/>
            <a:ext cx="384000" cy="541800"/>
          </a:xfrm>
          <a:prstGeom prst="straightConnector1">
            <a:avLst/>
          </a:prstGeom>
          <a:noFill/>
          <a:ln cap="flat" cmpd="sng" w="19050">
            <a:solidFill>
              <a:schemeClr val="dk1"/>
            </a:solidFill>
            <a:prstDash val="solid"/>
            <a:round/>
            <a:headEnd len="med" w="med" type="none"/>
            <a:tailEnd len="med" w="med" type="triangle"/>
          </a:ln>
        </p:spPr>
      </p:cxnSp>
      <p:sp>
        <p:nvSpPr>
          <p:cNvPr id="739" name="Google Shape;739;p67"/>
          <p:cNvSpPr txBox="1"/>
          <p:nvPr/>
        </p:nvSpPr>
        <p:spPr>
          <a:xfrm rot="-3277065">
            <a:off x="442030" y="3290334"/>
            <a:ext cx="617068" cy="32314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rPr>
              <a:t>Deploy</a:t>
            </a:r>
            <a:r>
              <a:rPr lang="en" sz="900">
                <a:solidFill>
                  <a:schemeClr val="dk1"/>
                </a:solidFill>
                <a:latin typeface="Montserrat SemiBold"/>
                <a:ea typeface="Montserrat SemiBold"/>
                <a:cs typeface="Montserrat SemiBold"/>
                <a:sym typeface="Montserrat SemiBold"/>
              </a:rPr>
              <a:t> </a:t>
            </a:r>
            <a:endParaRPr sz="900">
              <a:solidFill>
                <a:schemeClr val="dk1"/>
              </a:solidFill>
              <a:latin typeface="Montserrat SemiBold"/>
              <a:ea typeface="Montserrat SemiBold"/>
              <a:cs typeface="Montserrat SemiBold"/>
              <a:sym typeface="Montserrat SemiBold"/>
            </a:endParaRPr>
          </a:p>
        </p:txBody>
      </p:sp>
      <p:pic>
        <p:nvPicPr>
          <p:cNvPr id="740" name="Google Shape;740;p67"/>
          <p:cNvPicPr preferRelativeResize="0"/>
          <p:nvPr/>
        </p:nvPicPr>
        <p:blipFill>
          <a:blip r:embed="rId10">
            <a:alphaModFix/>
          </a:blip>
          <a:stretch>
            <a:fillRect/>
          </a:stretch>
        </p:blipFill>
        <p:spPr>
          <a:xfrm>
            <a:off x="1437447" y="2562500"/>
            <a:ext cx="188125" cy="188125"/>
          </a:xfrm>
          <a:prstGeom prst="rect">
            <a:avLst/>
          </a:prstGeom>
          <a:noFill/>
          <a:ln>
            <a:noFill/>
          </a:ln>
        </p:spPr>
      </p:pic>
      <p:sp>
        <p:nvSpPr>
          <p:cNvPr id="738" name="Google Shape;738;p67"/>
          <p:cNvSpPr txBox="1"/>
          <p:nvPr/>
        </p:nvSpPr>
        <p:spPr>
          <a:xfrm>
            <a:off x="1073537" y="3027100"/>
            <a:ext cx="75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 EVIL )</a:t>
            </a:r>
            <a:endParaRPr b="1" sz="800">
              <a:solidFill>
                <a:schemeClr val="dk1"/>
              </a:solidFill>
            </a:endParaRPr>
          </a:p>
        </p:txBody>
      </p:sp>
      <p:sp>
        <p:nvSpPr>
          <p:cNvPr id="741" name="Google Shape;741;p67"/>
          <p:cNvSpPr txBox="1"/>
          <p:nvPr/>
        </p:nvSpPr>
        <p:spPr>
          <a:xfrm>
            <a:off x="208625" y="4147825"/>
            <a:ext cx="86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(ATTACKER)</a:t>
            </a:r>
            <a:endParaRPr b="1" sz="800">
              <a:solidFill>
                <a:schemeClr val="dk1"/>
              </a:solidFill>
            </a:endParaRPr>
          </a:p>
        </p:txBody>
      </p:sp>
      <p:sp>
        <p:nvSpPr>
          <p:cNvPr id="742" name="Google Shape;742;p67"/>
          <p:cNvSpPr txBox="1"/>
          <p:nvPr/>
        </p:nvSpPr>
        <p:spPr>
          <a:xfrm>
            <a:off x="2675275" y="2976575"/>
            <a:ext cx="64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(USER)</a:t>
            </a:r>
            <a:endParaRPr b="1" sz="800">
              <a:solidFill>
                <a:schemeClr val="dk1"/>
              </a:solidFill>
            </a:endParaRPr>
          </a:p>
        </p:txBody>
      </p:sp>
      <p:sp>
        <p:nvSpPr>
          <p:cNvPr id="743" name="Google Shape;743;p67"/>
          <p:cNvSpPr txBox="1"/>
          <p:nvPr/>
        </p:nvSpPr>
        <p:spPr>
          <a:xfrm>
            <a:off x="3872150" y="758975"/>
            <a:ext cx="5045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1. Malicious user deploys Evil contract containing exception condition to revert any incoming calls.</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2. Contract is forced into a </a:t>
            </a:r>
            <a:r>
              <a:rPr lang="en">
                <a:solidFill>
                  <a:schemeClr val="dk1"/>
                </a:solidFill>
                <a:latin typeface="Montserrat Medium"/>
                <a:ea typeface="Montserrat Medium"/>
                <a:cs typeface="Montserrat Medium"/>
                <a:sym typeface="Montserrat Medium"/>
              </a:rPr>
              <a:t>Griefing state.</a:t>
            </a:r>
            <a:endParaRPr>
              <a:solidFill>
                <a:schemeClr val="dk1"/>
              </a:solidFill>
              <a:latin typeface="Montserrat Medium"/>
              <a:ea typeface="Montserrat Medium"/>
              <a:cs typeface="Montserrat Medium"/>
              <a:sym typeface="Montserrat Medium"/>
            </a:endParaRPr>
          </a:p>
        </p:txBody>
      </p:sp>
      <p:pic>
        <p:nvPicPr>
          <p:cNvPr id="744" name="Google Shape;744;p67"/>
          <p:cNvPicPr preferRelativeResize="0"/>
          <p:nvPr/>
        </p:nvPicPr>
        <p:blipFill>
          <a:blip r:embed="rId6">
            <a:alphaModFix/>
          </a:blip>
          <a:stretch>
            <a:fillRect/>
          </a:stretch>
        </p:blipFill>
        <p:spPr>
          <a:xfrm>
            <a:off x="5678463" y="2330550"/>
            <a:ext cx="649500" cy="691759"/>
          </a:xfrm>
          <a:prstGeom prst="rect">
            <a:avLst/>
          </a:prstGeom>
          <a:noFill/>
          <a:ln>
            <a:noFill/>
          </a:ln>
        </p:spPr>
      </p:pic>
      <p:cxnSp>
        <p:nvCxnSpPr>
          <p:cNvPr id="745" name="Google Shape;745;p67"/>
          <p:cNvCxnSpPr/>
          <p:nvPr/>
        </p:nvCxnSpPr>
        <p:spPr>
          <a:xfrm flipH="1" rot="10800000">
            <a:off x="5294463" y="3078300"/>
            <a:ext cx="384000" cy="549300"/>
          </a:xfrm>
          <a:prstGeom prst="straightConnector1">
            <a:avLst/>
          </a:prstGeom>
          <a:noFill/>
          <a:ln cap="flat" cmpd="sng" w="19050">
            <a:solidFill>
              <a:schemeClr val="dk1"/>
            </a:solidFill>
            <a:prstDash val="solid"/>
            <a:round/>
            <a:headEnd len="med" w="med" type="none"/>
            <a:tailEnd len="med" w="med" type="triangle"/>
          </a:ln>
        </p:spPr>
      </p:cxnSp>
      <p:pic>
        <p:nvPicPr>
          <p:cNvPr id="746" name="Google Shape;746;p67"/>
          <p:cNvPicPr preferRelativeResize="0"/>
          <p:nvPr/>
        </p:nvPicPr>
        <p:blipFill>
          <a:blip r:embed="rId7">
            <a:alphaModFix/>
          </a:blip>
          <a:stretch>
            <a:fillRect/>
          </a:stretch>
        </p:blipFill>
        <p:spPr>
          <a:xfrm>
            <a:off x="6327963" y="3712500"/>
            <a:ext cx="526800" cy="526800"/>
          </a:xfrm>
          <a:prstGeom prst="rect">
            <a:avLst/>
          </a:prstGeom>
          <a:noFill/>
          <a:ln>
            <a:noFill/>
          </a:ln>
        </p:spPr>
      </p:pic>
      <p:pic>
        <p:nvPicPr>
          <p:cNvPr id="747" name="Google Shape;747;p67"/>
          <p:cNvPicPr preferRelativeResize="0"/>
          <p:nvPr/>
        </p:nvPicPr>
        <p:blipFill>
          <a:blip r:embed="rId11">
            <a:alphaModFix/>
          </a:blip>
          <a:stretch>
            <a:fillRect/>
          </a:stretch>
        </p:blipFill>
        <p:spPr>
          <a:xfrm>
            <a:off x="4951438" y="3712500"/>
            <a:ext cx="526800" cy="526800"/>
          </a:xfrm>
          <a:prstGeom prst="rect">
            <a:avLst/>
          </a:prstGeom>
          <a:noFill/>
          <a:ln>
            <a:noFill/>
          </a:ln>
        </p:spPr>
      </p:pic>
      <p:cxnSp>
        <p:nvCxnSpPr>
          <p:cNvPr id="748" name="Google Shape;748;p67"/>
          <p:cNvCxnSpPr/>
          <p:nvPr/>
        </p:nvCxnSpPr>
        <p:spPr>
          <a:xfrm rot="10800000">
            <a:off x="6199738" y="3107250"/>
            <a:ext cx="391800" cy="527100"/>
          </a:xfrm>
          <a:prstGeom prst="straightConnector1">
            <a:avLst/>
          </a:prstGeom>
          <a:noFill/>
          <a:ln cap="flat" cmpd="sng" w="19050">
            <a:solidFill>
              <a:schemeClr val="dk1"/>
            </a:solidFill>
            <a:prstDash val="solid"/>
            <a:round/>
            <a:headEnd len="med" w="med" type="none"/>
            <a:tailEnd len="med" w="med" type="triangle"/>
          </a:ln>
        </p:spPr>
      </p:cxnSp>
      <p:sp>
        <p:nvSpPr>
          <p:cNvPr id="749" name="Google Shape;749;p67"/>
          <p:cNvSpPr txBox="1"/>
          <p:nvPr/>
        </p:nvSpPr>
        <p:spPr>
          <a:xfrm rot="-3267157">
            <a:off x="5034969" y="3055713"/>
            <a:ext cx="824080" cy="30769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ontserrat SemiBold"/>
                <a:ea typeface="Montserrat SemiBold"/>
                <a:cs typeface="Montserrat SemiBold"/>
                <a:sym typeface="Montserrat SemiBold"/>
              </a:rPr>
              <a:t>100$ BID</a:t>
            </a:r>
            <a:endParaRPr sz="800">
              <a:solidFill>
                <a:schemeClr val="dk1"/>
              </a:solidFill>
              <a:latin typeface="Montserrat SemiBold"/>
              <a:ea typeface="Montserrat SemiBold"/>
              <a:cs typeface="Montserrat SemiBold"/>
              <a:sym typeface="Montserrat SemiBold"/>
            </a:endParaRPr>
          </a:p>
        </p:txBody>
      </p:sp>
      <p:sp>
        <p:nvSpPr>
          <p:cNvPr id="750" name="Google Shape;750;p67"/>
          <p:cNvSpPr txBox="1"/>
          <p:nvPr/>
        </p:nvSpPr>
        <p:spPr>
          <a:xfrm rot="3299208">
            <a:off x="6169992" y="3216874"/>
            <a:ext cx="731484" cy="3078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ontserrat SemiBold"/>
                <a:ea typeface="Montserrat SemiBold"/>
                <a:cs typeface="Montserrat SemiBold"/>
                <a:sym typeface="Montserrat SemiBold"/>
              </a:rPr>
              <a:t>200$ BID</a:t>
            </a:r>
            <a:endParaRPr sz="800">
              <a:solidFill>
                <a:schemeClr val="dk1"/>
              </a:solidFill>
              <a:latin typeface="Montserrat SemiBold"/>
              <a:ea typeface="Montserrat SemiBold"/>
              <a:cs typeface="Montserrat SemiBold"/>
              <a:sym typeface="Montserrat SemiBold"/>
            </a:endParaRPr>
          </a:p>
        </p:txBody>
      </p:sp>
      <p:sp>
        <p:nvSpPr>
          <p:cNvPr id="751" name="Google Shape;751;p67"/>
          <p:cNvSpPr txBox="1"/>
          <p:nvPr/>
        </p:nvSpPr>
        <p:spPr>
          <a:xfrm rot="-3267486">
            <a:off x="5166411" y="3216953"/>
            <a:ext cx="944954" cy="30769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Montserrat SemiBold"/>
                <a:ea typeface="Montserrat SemiBold"/>
                <a:cs typeface="Montserrat SemiBold"/>
                <a:sym typeface="Montserrat SemiBold"/>
              </a:rPr>
              <a:t>CLAIM </a:t>
            </a:r>
            <a:r>
              <a:rPr lang="en" sz="800">
                <a:solidFill>
                  <a:schemeClr val="dk1"/>
                </a:solidFill>
                <a:latin typeface="Montserrat SemiBold"/>
                <a:ea typeface="Montserrat SemiBold"/>
                <a:cs typeface="Montserrat SemiBold"/>
                <a:sym typeface="Montserrat SemiBold"/>
              </a:rPr>
              <a:t> 100$</a:t>
            </a:r>
            <a:endParaRPr sz="800">
              <a:solidFill>
                <a:schemeClr val="dk1"/>
              </a:solidFill>
              <a:latin typeface="Montserrat SemiBold"/>
              <a:ea typeface="Montserrat SemiBold"/>
              <a:cs typeface="Montserrat SemiBold"/>
              <a:sym typeface="Montserrat SemiBold"/>
            </a:endParaRPr>
          </a:p>
        </p:txBody>
      </p:sp>
      <p:sp>
        <p:nvSpPr>
          <p:cNvPr id="752" name="Google Shape;752;p67"/>
          <p:cNvSpPr txBox="1"/>
          <p:nvPr/>
        </p:nvSpPr>
        <p:spPr>
          <a:xfrm>
            <a:off x="5592088" y="2031600"/>
            <a:ext cx="94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NFT AUCTION</a:t>
            </a:r>
            <a:endParaRPr b="1" sz="800">
              <a:solidFill>
                <a:schemeClr val="dk1"/>
              </a:solidFill>
            </a:endParaRPr>
          </a:p>
        </p:txBody>
      </p:sp>
      <p:sp>
        <p:nvSpPr>
          <p:cNvPr id="753" name="Google Shape;753;p67"/>
          <p:cNvSpPr txBox="1"/>
          <p:nvPr/>
        </p:nvSpPr>
        <p:spPr>
          <a:xfrm>
            <a:off x="4951450" y="4239300"/>
            <a:ext cx="64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(USER-1)</a:t>
            </a:r>
            <a:endParaRPr b="1" sz="800">
              <a:solidFill>
                <a:schemeClr val="dk1"/>
              </a:solidFill>
            </a:endParaRPr>
          </a:p>
        </p:txBody>
      </p:sp>
      <p:sp>
        <p:nvSpPr>
          <p:cNvPr id="754" name="Google Shape;754;p67"/>
          <p:cNvSpPr txBox="1"/>
          <p:nvPr/>
        </p:nvSpPr>
        <p:spPr>
          <a:xfrm>
            <a:off x="6327975" y="4239300"/>
            <a:ext cx="64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(USER-2)</a:t>
            </a:r>
            <a:endParaRPr b="1" sz="800">
              <a:solidFill>
                <a:schemeClr val="dk1"/>
              </a:solidFill>
            </a:endParaRPr>
          </a:p>
        </p:txBody>
      </p:sp>
      <p:cxnSp>
        <p:nvCxnSpPr>
          <p:cNvPr id="755" name="Google Shape;755;p67"/>
          <p:cNvCxnSpPr/>
          <p:nvPr/>
        </p:nvCxnSpPr>
        <p:spPr>
          <a:xfrm flipH="1" rot="10800000">
            <a:off x="5478238" y="3223400"/>
            <a:ext cx="384000" cy="549300"/>
          </a:xfrm>
          <a:prstGeom prst="straightConnector1">
            <a:avLst/>
          </a:prstGeom>
          <a:noFill/>
          <a:ln cap="flat" cmpd="sng" w="19050">
            <a:solidFill>
              <a:srgbClr val="00FF00"/>
            </a:solidFill>
            <a:prstDash val="solid"/>
            <a:round/>
            <a:headEnd len="med" w="med" type="none"/>
            <a:tailEnd len="med" w="med" type="triangle"/>
          </a:ln>
        </p:spPr>
      </p:cxnSp>
      <p:sp>
        <p:nvSpPr>
          <p:cNvPr id="756" name="Google Shape;756;p67"/>
          <p:cNvSpPr txBox="1"/>
          <p:nvPr>
            <p:ph idx="1" type="body"/>
          </p:nvPr>
        </p:nvSpPr>
        <p:spPr>
          <a:xfrm>
            <a:off x="1082575" y="4441325"/>
            <a:ext cx="1515000" cy="415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i="1" lang="en" sz="1500">
                <a:solidFill>
                  <a:srgbClr val="FFFFFF"/>
                </a:solidFill>
              </a:rPr>
              <a:t>Push Pattern</a:t>
            </a:r>
            <a:endParaRPr b="1" i="1" sz="1500">
              <a:solidFill>
                <a:srgbClr val="FFFFFF"/>
              </a:solidFill>
            </a:endParaRPr>
          </a:p>
        </p:txBody>
      </p:sp>
      <p:sp>
        <p:nvSpPr>
          <p:cNvPr id="757" name="Google Shape;757;p67"/>
          <p:cNvSpPr txBox="1"/>
          <p:nvPr>
            <p:ph idx="1" type="body"/>
          </p:nvPr>
        </p:nvSpPr>
        <p:spPr>
          <a:xfrm>
            <a:off x="5304700" y="4547100"/>
            <a:ext cx="1515000" cy="415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i="1" lang="en" sz="1500">
                <a:solidFill>
                  <a:srgbClr val="FFFFFF"/>
                </a:solidFill>
              </a:rPr>
              <a:t>Pull</a:t>
            </a:r>
            <a:r>
              <a:rPr b="1" i="1" lang="en" sz="1500">
                <a:solidFill>
                  <a:srgbClr val="FFFFFF"/>
                </a:solidFill>
              </a:rPr>
              <a:t> Pattern</a:t>
            </a:r>
            <a:endParaRPr b="1" i="1" sz="15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8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28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8"/>
          <p:cNvSpPr txBox="1"/>
          <p:nvPr>
            <p:ph type="title"/>
          </p:nvPr>
        </p:nvSpPr>
        <p:spPr>
          <a:xfrm>
            <a:off x="1417350" y="2202300"/>
            <a:ext cx="6565800" cy="7389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Spot Price Dependency</a:t>
            </a:r>
            <a:endParaRPr b="1">
              <a:latin typeface="Montserrat"/>
              <a:ea typeface="Montserrat"/>
              <a:cs typeface="Montserrat"/>
              <a:sym typeface="Montserrat"/>
            </a:endParaRPr>
          </a:p>
        </p:txBody>
      </p:sp>
      <p:pic>
        <p:nvPicPr>
          <p:cNvPr id="763" name="Google Shape;763;p68"/>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764" name="Google Shape;764;p68"/>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765" name="Google Shape;765;p68"/>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type="title"/>
          </p:nvPr>
        </p:nvSpPr>
        <p:spPr>
          <a:xfrm>
            <a:off x="311700" y="1928050"/>
            <a:ext cx="8520600" cy="7389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What are smart contracts?</a:t>
            </a:r>
            <a:endParaRPr b="1" i="1" sz="2500">
              <a:latin typeface="Montserrat"/>
              <a:ea typeface="Montserrat"/>
              <a:cs typeface="Montserrat"/>
              <a:sym typeface="Montserrat"/>
            </a:endParaRPr>
          </a:p>
        </p:txBody>
      </p:sp>
      <p:pic>
        <p:nvPicPr>
          <p:cNvPr id="329" name="Google Shape;329;p33"/>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330" name="Google Shape;330;p33"/>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331" name="Google Shape;331;p33"/>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9"/>
          <p:cNvSpPr txBox="1"/>
          <p:nvPr>
            <p:ph type="title"/>
          </p:nvPr>
        </p:nvSpPr>
        <p:spPr>
          <a:xfrm>
            <a:off x="249825" y="180175"/>
            <a:ext cx="3178800" cy="6465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Montserrat"/>
                <a:ea typeface="Montserrat"/>
                <a:cs typeface="Montserrat"/>
                <a:sym typeface="Montserrat"/>
              </a:rPr>
              <a:t>Price Oracles</a:t>
            </a:r>
            <a:endParaRPr b="1" sz="3000">
              <a:latin typeface="Montserrat"/>
              <a:ea typeface="Montserrat"/>
              <a:cs typeface="Montserrat"/>
              <a:sym typeface="Montserrat"/>
            </a:endParaRPr>
          </a:p>
        </p:txBody>
      </p:sp>
      <p:sp>
        <p:nvSpPr>
          <p:cNvPr id="771" name="Google Shape;771;p69"/>
          <p:cNvSpPr txBox="1"/>
          <p:nvPr>
            <p:ph idx="1" type="body"/>
          </p:nvPr>
        </p:nvSpPr>
        <p:spPr>
          <a:xfrm>
            <a:off x="311700" y="1132050"/>
            <a:ext cx="4809300" cy="3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price oracle is a tool used to view the price information of a given asset.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On-chain oracles rely on constant-product AMMs, like UniswapV2 or Balancer.</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Users rely on the current ratio of two tokens.</a:t>
            </a:r>
            <a:br>
              <a:rPr lang="en">
                <a:solidFill>
                  <a:schemeClr val="dk1"/>
                </a:solidFill>
              </a:rPr>
            </a:br>
            <a:r>
              <a:rPr lang="en">
                <a:solidFill>
                  <a:schemeClr val="dk1"/>
                </a:solidFill>
              </a:rPr>
              <a:t>For example, the ETH-DAI ratio gives us the current price of an ETH.</a:t>
            </a:r>
            <a:endParaRPr>
              <a:solidFill>
                <a:schemeClr val="dk1"/>
              </a:solidFill>
            </a:endParaRPr>
          </a:p>
          <a:p>
            <a:pPr indent="0" lvl="0" marL="0" rtl="0" algn="l">
              <a:spcBef>
                <a:spcPts val="1200"/>
              </a:spcBef>
              <a:spcAft>
                <a:spcPts val="1200"/>
              </a:spcAft>
              <a:buNone/>
            </a:pPr>
            <a:r>
              <a:t/>
            </a:r>
            <a:endParaRPr>
              <a:solidFill>
                <a:srgbClr val="292929"/>
              </a:solidFill>
              <a:highlight>
                <a:srgbClr val="FFFFFF"/>
              </a:highlight>
            </a:endParaRPr>
          </a:p>
        </p:txBody>
      </p:sp>
      <p:pic>
        <p:nvPicPr>
          <p:cNvPr id="772" name="Google Shape;772;p69"/>
          <p:cNvPicPr preferRelativeResize="0"/>
          <p:nvPr/>
        </p:nvPicPr>
        <p:blipFill>
          <a:blip r:embed="rId3">
            <a:alphaModFix/>
          </a:blip>
          <a:stretch>
            <a:fillRect/>
          </a:stretch>
        </p:blipFill>
        <p:spPr>
          <a:xfrm>
            <a:off x="5273400" y="1213025"/>
            <a:ext cx="3718201" cy="2722479"/>
          </a:xfrm>
          <a:prstGeom prst="rect">
            <a:avLst/>
          </a:prstGeom>
          <a:noFill/>
          <a:ln>
            <a:noFill/>
          </a:ln>
        </p:spPr>
      </p:pic>
      <p:sp>
        <p:nvSpPr>
          <p:cNvPr id="773" name="Google Shape;773;p69"/>
          <p:cNvSpPr/>
          <p:nvPr/>
        </p:nvSpPr>
        <p:spPr>
          <a:xfrm>
            <a:off x="145125" y="2585900"/>
            <a:ext cx="104700" cy="10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9"/>
          <p:cNvSpPr/>
          <p:nvPr/>
        </p:nvSpPr>
        <p:spPr>
          <a:xfrm>
            <a:off x="145125" y="1323025"/>
            <a:ext cx="104700" cy="10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9"/>
          <p:cNvSpPr/>
          <p:nvPr/>
        </p:nvSpPr>
        <p:spPr>
          <a:xfrm>
            <a:off x="145125" y="3830800"/>
            <a:ext cx="104700" cy="104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69"/>
          <p:cNvPicPr preferRelativeResize="0"/>
          <p:nvPr/>
        </p:nvPicPr>
        <p:blipFill rotWithShape="1">
          <a:blip r:embed="rId4">
            <a:alphaModFix/>
          </a:blip>
          <a:srcRect b="0" l="-3640" r="3639" t="0"/>
          <a:stretch/>
        </p:blipFill>
        <p:spPr>
          <a:xfrm flipH="1" rot="10800000">
            <a:off x="8216212" y="-669200"/>
            <a:ext cx="1441125" cy="1441125"/>
          </a:xfrm>
          <a:prstGeom prst="rect">
            <a:avLst/>
          </a:prstGeom>
          <a:noFill/>
          <a:ln>
            <a:noFill/>
          </a:ln>
        </p:spPr>
      </p:pic>
      <p:pic>
        <p:nvPicPr>
          <p:cNvPr id="777" name="Google Shape;777;p69"/>
          <p:cNvPicPr preferRelativeResize="0"/>
          <p:nvPr/>
        </p:nvPicPr>
        <p:blipFill rotWithShape="1">
          <a:blip r:embed="rId5">
            <a:alphaModFix/>
          </a:blip>
          <a:srcRect b="-34280" l="29840" r="-29840" t="34280"/>
          <a:stretch/>
        </p:blipFill>
        <p:spPr>
          <a:xfrm flipH="1" rot="10800000">
            <a:off x="8356375" y="-454425"/>
            <a:ext cx="1160800" cy="1154475"/>
          </a:xfrm>
          <a:prstGeom prst="rect">
            <a:avLst/>
          </a:prstGeom>
          <a:noFill/>
          <a:ln>
            <a:noFill/>
          </a:ln>
        </p:spPr>
      </p:pic>
      <p:pic>
        <p:nvPicPr>
          <p:cNvPr id="778" name="Google Shape;778;p69"/>
          <p:cNvPicPr preferRelativeResize="0"/>
          <p:nvPr/>
        </p:nvPicPr>
        <p:blipFill>
          <a:blip r:embed="rId6">
            <a:alphaModFix/>
          </a:blip>
          <a:stretch>
            <a:fillRect/>
          </a:stretch>
        </p:blipFill>
        <p:spPr>
          <a:xfrm flipH="1" rot="10800000">
            <a:off x="8446638" y="180166"/>
            <a:ext cx="445425" cy="454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0"/>
          <p:cNvSpPr txBox="1"/>
          <p:nvPr/>
        </p:nvSpPr>
        <p:spPr>
          <a:xfrm>
            <a:off x="311700" y="210300"/>
            <a:ext cx="5065500" cy="572700"/>
          </a:xfrm>
          <a:prstGeom prst="rect">
            <a:avLst/>
          </a:prstGeom>
          <a:gradFill>
            <a:gsLst>
              <a:gs pos="0">
                <a:srgbClr val="F01580"/>
              </a:gs>
              <a:gs pos="100000">
                <a:srgbClr val="9D10BF"/>
              </a:gs>
            </a:gsLst>
            <a:lin ang="5400012" scaled="0"/>
          </a:grad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solidFill>
                  <a:schemeClr val="dk1"/>
                </a:solidFill>
                <a:latin typeface="Montserrat"/>
                <a:ea typeface="Montserrat"/>
                <a:cs typeface="Montserrat"/>
                <a:sym typeface="Montserrat"/>
              </a:rPr>
              <a:t>Onchain Spot Price</a:t>
            </a:r>
            <a:endParaRPr b="1" sz="3600">
              <a:solidFill>
                <a:schemeClr val="dk1"/>
              </a:solidFill>
              <a:latin typeface="Montserrat"/>
              <a:ea typeface="Montserrat"/>
              <a:cs typeface="Montserrat"/>
              <a:sym typeface="Montserrat"/>
            </a:endParaRPr>
          </a:p>
        </p:txBody>
      </p:sp>
      <p:sp>
        <p:nvSpPr>
          <p:cNvPr id="784" name="Google Shape;784;p70"/>
          <p:cNvSpPr txBox="1"/>
          <p:nvPr>
            <p:ph idx="1" type="body"/>
          </p:nvPr>
        </p:nvSpPr>
        <p:spPr>
          <a:xfrm>
            <a:off x="232275" y="845175"/>
            <a:ext cx="8356500" cy="39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Finding</a:t>
            </a:r>
            <a:r>
              <a:rPr lang="en">
                <a:solidFill>
                  <a:schemeClr val="dk1"/>
                </a:solidFill>
                <a:latin typeface="Montserrat Medium"/>
                <a:ea typeface="Montserrat Medium"/>
                <a:cs typeface="Montserrat Medium"/>
                <a:sym typeface="Montserrat Medium"/>
              </a:rPr>
              <a:t> the price of WBTC in ETH on Uniswap V2 pair for ETH/WBTC, grab the reserve balance of ETH and WBTC, then divide the two.</a:t>
            </a:r>
            <a:endParaRPr>
              <a:solidFill>
                <a:schemeClr val="dk1"/>
              </a:solidFill>
              <a:latin typeface="Montserrat Medium"/>
              <a:ea typeface="Montserrat Medium"/>
              <a:cs typeface="Montserrat Medium"/>
              <a:sym typeface="Montserrat Medium"/>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latin typeface="Droid Serif"/>
                <a:ea typeface="Droid Serif"/>
                <a:cs typeface="Droid Serif"/>
                <a:sym typeface="Droid Serif"/>
              </a:rPr>
              <a:t>   </a:t>
            </a:r>
            <a:r>
              <a:rPr lang="en">
                <a:solidFill>
                  <a:schemeClr val="dk1"/>
                </a:solidFill>
                <a:latin typeface="Droid Serif"/>
                <a:ea typeface="Droid Serif"/>
                <a:cs typeface="Droid Serif"/>
                <a:sym typeface="Droid Serif"/>
              </a:rPr>
              <a:t>X = 20 WBTC</a:t>
            </a:r>
            <a:r>
              <a:rPr lang="en">
                <a:solidFill>
                  <a:schemeClr val="dk1"/>
                </a:solidFill>
                <a:latin typeface="Droid Serif"/>
                <a:ea typeface="Droid Serif"/>
                <a:cs typeface="Droid Serif"/>
                <a:sym typeface="Droid Serif"/>
              </a:rPr>
              <a:t> </a:t>
            </a:r>
            <a:r>
              <a:rPr lang="en">
                <a:solidFill>
                  <a:schemeClr val="dk1"/>
                </a:solidFill>
                <a:latin typeface="Droid Serif"/>
                <a:ea typeface="Droid Serif"/>
                <a:cs typeface="Droid Serif"/>
                <a:sym typeface="Droid Serif"/>
              </a:rPr>
              <a:t>,</a:t>
            </a:r>
            <a:r>
              <a:rPr lang="en">
                <a:solidFill>
                  <a:schemeClr val="dk1"/>
                </a:solidFill>
                <a:latin typeface="Droid Serif"/>
                <a:ea typeface="Droid Serif"/>
                <a:cs typeface="Droid Serif"/>
                <a:sym typeface="Droid Serif"/>
              </a:rPr>
              <a:t>  </a:t>
            </a:r>
            <a:r>
              <a:rPr lang="en">
                <a:solidFill>
                  <a:schemeClr val="dk1"/>
                </a:solidFill>
                <a:latin typeface="Droid Serif"/>
                <a:ea typeface="Droid Serif"/>
                <a:cs typeface="Droid Serif"/>
                <a:sym typeface="Droid Serif"/>
              </a:rPr>
              <a:t>Y = 100 </a:t>
            </a:r>
            <a:r>
              <a:rPr lang="en">
                <a:solidFill>
                  <a:schemeClr val="dk1"/>
                </a:solidFill>
                <a:latin typeface="Droid Serif"/>
                <a:ea typeface="Droid Serif"/>
                <a:cs typeface="Droid Serif"/>
                <a:sym typeface="Droid Serif"/>
              </a:rPr>
              <a:t>ETH </a:t>
            </a:r>
            <a:endParaRPr>
              <a:solidFill>
                <a:schemeClr val="dk1"/>
              </a:solidFill>
              <a:latin typeface="Droid Serif"/>
              <a:ea typeface="Droid Serif"/>
              <a:cs typeface="Droid Serif"/>
              <a:sym typeface="Droid Serif"/>
            </a:endParaRPr>
          </a:p>
          <a:p>
            <a:pPr indent="0" lvl="0" marL="0" rtl="0" algn="l">
              <a:spcBef>
                <a:spcPts val="1200"/>
              </a:spcBef>
              <a:spcAft>
                <a:spcPts val="0"/>
              </a:spcAft>
              <a:buNone/>
            </a:pPr>
            <a:r>
              <a:rPr lang="en">
                <a:solidFill>
                  <a:schemeClr val="dk1"/>
                </a:solidFill>
                <a:latin typeface="Droid Serif"/>
                <a:ea typeface="Droid Serif"/>
                <a:cs typeface="Droid Serif"/>
                <a:sym typeface="Droid Serif"/>
              </a:rPr>
              <a:t>   P(y) = Y / X  </a:t>
            </a:r>
            <a:endParaRPr>
              <a:solidFill>
                <a:schemeClr val="dk1"/>
              </a:solidFill>
              <a:latin typeface="Droid Serif"/>
              <a:ea typeface="Droid Serif"/>
              <a:cs typeface="Droid Serif"/>
              <a:sym typeface="Droid Serif"/>
            </a:endParaRPr>
          </a:p>
          <a:p>
            <a:pPr indent="0" lvl="0" marL="0" rtl="0" algn="l">
              <a:spcBef>
                <a:spcPts val="1200"/>
              </a:spcBef>
              <a:spcAft>
                <a:spcPts val="0"/>
              </a:spcAft>
              <a:buNone/>
            </a:pPr>
            <a:r>
              <a:rPr lang="en">
                <a:solidFill>
                  <a:schemeClr val="dk1"/>
                </a:solidFill>
                <a:latin typeface="Droid Serif"/>
                <a:ea typeface="Droid Serif"/>
                <a:cs typeface="Droid Serif"/>
                <a:sym typeface="Droid Serif"/>
              </a:rPr>
              <a:t>   P(y) =  100 / 20  = </a:t>
            </a:r>
            <a:r>
              <a:rPr lang="en">
                <a:solidFill>
                  <a:schemeClr val="dk1"/>
                </a:solidFill>
              </a:rPr>
              <a:t>5 ETH per WBTC          </a:t>
            </a:r>
            <a:endParaRPr>
              <a:solidFill>
                <a:schemeClr val="dk1"/>
              </a:solidFill>
            </a:endParaRPr>
          </a:p>
          <a:p>
            <a:pPr indent="457200" lvl="0" marL="914400" rtl="0" algn="l">
              <a:spcBef>
                <a:spcPts val="1200"/>
              </a:spcBef>
              <a:spcAft>
                <a:spcPts val="0"/>
              </a:spcAft>
              <a:buNone/>
            </a:pPr>
            <a:r>
              <a:rPr lang="en" sz="1700">
                <a:solidFill>
                  <a:schemeClr val="dk1"/>
                </a:solidFill>
                <a:latin typeface="Montserrat"/>
                <a:ea typeface="Montserrat"/>
                <a:cs typeface="Montserrat"/>
                <a:sym typeface="Montserrat"/>
              </a:rPr>
              <a:t>(Easily impact the price movement by buying and selling)</a:t>
            </a:r>
            <a:endParaRPr sz="1700">
              <a:solidFill>
                <a:schemeClr val="dk1"/>
              </a:solidFill>
              <a:latin typeface="Montserrat"/>
              <a:ea typeface="Montserrat"/>
              <a:cs typeface="Montserrat"/>
              <a:sym typeface="Montserrat"/>
            </a:endParaRPr>
          </a:p>
          <a:p>
            <a:pPr indent="-336550" lvl="0" marL="457200" rtl="0" algn="l">
              <a:spcBef>
                <a:spcPts val="120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Manipulating the large volume with flash loan (considering high liquidity)</a:t>
            </a:r>
            <a:endParaRPr sz="1700">
              <a:solidFill>
                <a:schemeClr val="dk1"/>
              </a:solidFill>
              <a:latin typeface="Montserrat"/>
              <a:ea typeface="Montserrat"/>
              <a:cs typeface="Montserrat"/>
              <a:sym typeface="Montserrat"/>
            </a:endParaRPr>
          </a:p>
          <a:p>
            <a:pPr indent="-336550" lvl="0" marL="4572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Exploiting on borrowing platform as example. (spot price dependency)</a:t>
            </a:r>
            <a:endParaRPr sz="1700">
              <a:solidFill>
                <a:schemeClr val="dk1"/>
              </a:solidFill>
              <a:latin typeface="Montserrat"/>
              <a:ea typeface="Montserrat"/>
              <a:cs typeface="Montserrat"/>
              <a:sym typeface="Montserrat"/>
            </a:endParaRPr>
          </a:p>
        </p:txBody>
      </p:sp>
      <p:sp>
        <p:nvSpPr>
          <p:cNvPr id="785" name="Google Shape;785;p70"/>
          <p:cNvSpPr/>
          <p:nvPr/>
        </p:nvSpPr>
        <p:spPr>
          <a:xfrm>
            <a:off x="311700" y="2018900"/>
            <a:ext cx="4898700" cy="142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786" name="Google Shape;786;p70"/>
          <p:cNvPicPr preferRelativeResize="0"/>
          <p:nvPr/>
        </p:nvPicPr>
        <p:blipFill rotWithShape="1">
          <a:blip r:embed="rId3">
            <a:alphaModFix/>
          </a:blip>
          <a:srcRect b="0" l="-3640" r="3639" t="0"/>
          <a:stretch/>
        </p:blipFill>
        <p:spPr>
          <a:xfrm flipH="1" rot="10800000">
            <a:off x="8216212" y="-669200"/>
            <a:ext cx="1441125" cy="1441125"/>
          </a:xfrm>
          <a:prstGeom prst="rect">
            <a:avLst/>
          </a:prstGeom>
          <a:noFill/>
          <a:ln>
            <a:noFill/>
          </a:ln>
        </p:spPr>
      </p:pic>
      <p:pic>
        <p:nvPicPr>
          <p:cNvPr id="787" name="Google Shape;787;p70"/>
          <p:cNvPicPr preferRelativeResize="0"/>
          <p:nvPr/>
        </p:nvPicPr>
        <p:blipFill rotWithShape="1">
          <a:blip r:embed="rId4">
            <a:alphaModFix/>
          </a:blip>
          <a:srcRect b="-34280" l="29840" r="-29840" t="34280"/>
          <a:stretch/>
        </p:blipFill>
        <p:spPr>
          <a:xfrm flipH="1" rot="10800000">
            <a:off x="8356375" y="-454425"/>
            <a:ext cx="1160800" cy="1154475"/>
          </a:xfrm>
          <a:prstGeom prst="rect">
            <a:avLst/>
          </a:prstGeom>
          <a:noFill/>
          <a:ln>
            <a:noFill/>
          </a:ln>
        </p:spPr>
      </p:pic>
      <p:pic>
        <p:nvPicPr>
          <p:cNvPr id="788" name="Google Shape;788;p70"/>
          <p:cNvPicPr preferRelativeResize="0"/>
          <p:nvPr/>
        </p:nvPicPr>
        <p:blipFill>
          <a:blip r:embed="rId5">
            <a:alphaModFix/>
          </a:blip>
          <a:stretch>
            <a:fillRect/>
          </a:stretch>
        </p:blipFill>
        <p:spPr>
          <a:xfrm flipH="1" rot="10800000">
            <a:off x="8446638" y="180166"/>
            <a:ext cx="445425" cy="454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1"/>
          <p:cNvSpPr/>
          <p:nvPr/>
        </p:nvSpPr>
        <p:spPr>
          <a:xfrm>
            <a:off x="199025" y="2489211"/>
            <a:ext cx="8377800" cy="2498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FFFFF"/>
              </a:highlight>
            </a:endParaRPr>
          </a:p>
        </p:txBody>
      </p:sp>
      <p:sp>
        <p:nvSpPr>
          <p:cNvPr id="794" name="Google Shape;794;p71"/>
          <p:cNvSpPr/>
          <p:nvPr/>
        </p:nvSpPr>
        <p:spPr>
          <a:xfrm>
            <a:off x="199025" y="878225"/>
            <a:ext cx="8377800" cy="13503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FFFFF"/>
              </a:highlight>
            </a:endParaRPr>
          </a:p>
        </p:txBody>
      </p:sp>
      <p:sp>
        <p:nvSpPr>
          <p:cNvPr id="795" name="Google Shape;795;p71"/>
          <p:cNvSpPr txBox="1"/>
          <p:nvPr/>
        </p:nvSpPr>
        <p:spPr>
          <a:xfrm>
            <a:off x="505175" y="63450"/>
            <a:ext cx="7399800" cy="554100"/>
          </a:xfrm>
          <a:prstGeom prst="rect">
            <a:avLst/>
          </a:prstGeom>
          <a:gradFill>
            <a:gsLst>
              <a:gs pos="0">
                <a:srgbClr val="F01580"/>
              </a:gs>
              <a:gs pos="100000">
                <a:srgbClr val="9D10BF"/>
              </a:gs>
            </a:gsLst>
            <a:lin ang="5400012" scaled="0"/>
          </a:grad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300">
                <a:solidFill>
                  <a:schemeClr val="dk1"/>
                </a:solidFill>
                <a:latin typeface="Montserrat"/>
                <a:ea typeface="Montserrat"/>
                <a:cs typeface="Montserrat"/>
                <a:sym typeface="Montserrat"/>
              </a:rPr>
              <a:t>Spot Price Dependency Example</a:t>
            </a:r>
            <a:endParaRPr b="1" sz="3300">
              <a:solidFill>
                <a:schemeClr val="dk1"/>
              </a:solidFill>
              <a:latin typeface="Montserrat"/>
              <a:ea typeface="Montserrat"/>
              <a:cs typeface="Montserrat"/>
              <a:sym typeface="Montserrat"/>
            </a:endParaRPr>
          </a:p>
        </p:txBody>
      </p:sp>
      <p:pic>
        <p:nvPicPr>
          <p:cNvPr id="796" name="Google Shape;796;p71"/>
          <p:cNvPicPr preferRelativeResize="0"/>
          <p:nvPr/>
        </p:nvPicPr>
        <p:blipFill>
          <a:blip r:embed="rId3">
            <a:alphaModFix/>
          </a:blip>
          <a:stretch>
            <a:fillRect/>
          </a:stretch>
        </p:blipFill>
        <p:spPr>
          <a:xfrm>
            <a:off x="601600" y="1130550"/>
            <a:ext cx="572700" cy="572700"/>
          </a:xfrm>
          <a:prstGeom prst="rect">
            <a:avLst/>
          </a:prstGeom>
          <a:noFill/>
          <a:ln>
            <a:noFill/>
          </a:ln>
        </p:spPr>
      </p:pic>
      <p:pic>
        <p:nvPicPr>
          <p:cNvPr id="797" name="Google Shape;797;p71"/>
          <p:cNvPicPr preferRelativeResize="0"/>
          <p:nvPr/>
        </p:nvPicPr>
        <p:blipFill>
          <a:blip r:embed="rId4">
            <a:alphaModFix/>
          </a:blip>
          <a:stretch>
            <a:fillRect/>
          </a:stretch>
        </p:blipFill>
        <p:spPr>
          <a:xfrm>
            <a:off x="4258450" y="1275813"/>
            <a:ext cx="762175" cy="762175"/>
          </a:xfrm>
          <a:prstGeom prst="rect">
            <a:avLst/>
          </a:prstGeom>
          <a:noFill/>
          <a:ln>
            <a:noFill/>
          </a:ln>
        </p:spPr>
      </p:pic>
      <p:pic>
        <p:nvPicPr>
          <p:cNvPr id="798" name="Google Shape;798;p71"/>
          <p:cNvPicPr preferRelativeResize="0"/>
          <p:nvPr/>
        </p:nvPicPr>
        <p:blipFill>
          <a:blip r:embed="rId5">
            <a:alphaModFix/>
          </a:blip>
          <a:stretch>
            <a:fillRect/>
          </a:stretch>
        </p:blipFill>
        <p:spPr>
          <a:xfrm>
            <a:off x="7436250" y="1228500"/>
            <a:ext cx="762174" cy="760689"/>
          </a:xfrm>
          <a:prstGeom prst="rect">
            <a:avLst/>
          </a:prstGeom>
          <a:noFill/>
          <a:ln>
            <a:noFill/>
          </a:ln>
        </p:spPr>
      </p:pic>
      <p:sp>
        <p:nvSpPr>
          <p:cNvPr id="799" name="Google Shape;799;p71"/>
          <p:cNvSpPr txBox="1"/>
          <p:nvPr/>
        </p:nvSpPr>
        <p:spPr>
          <a:xfrm>
            <a:off x="534700" y="1619700"/>
            <a:ext cx="68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1 ETH</a:t>
            </a:r>
            <a:endParaRPr sz="1000">
              <a:solidFill>
                <a:schemeClr val="dk1"/>
              </a:solidFill>
              <a:latin typeface="Montserrat"/>
              <a:ea typeface="Montserrat"/>
              <a:cs typeface="Montserrat"/>
              <a:sym typeface="Montserrat"/>
            </a:endParaRPr>
          </a:p>
        </p:txBody>
      </p:sp>
      <p:sp>
        <p:nvSpPr>
          <p:cNvPr id="800" name="Google Shape;800;p71"/>
          <p:cNvSpPr/>
          <p:nvPr/>
        </p:nvSpPr>
        <p:spPr>
          <a:xfrm>
            <a:off x="1357450" y="1388300"/>
            <a:ext cx="2827200" cy="22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1"/>
          <p:cNvSpPr/>
          <p:nvPr/>
        </p:nvSpPr>
        <p:spPr>
          <a:xfrm>
            <a:off x="5109800" y="1388300"/>
            <a:ext cx="2326500" cy="22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1"/>
          <p:cNvSpPr txBox="1"/>
          <p:nvPr/>
        </p:nvSpPr>
        <p:spPr>
          <a:xfrm>
            <a:off x="4218500" y="939750"/>
            <a:ext cx="89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10 ETH,</a:t>
            </a:r>
            <a:endParaRPr sz="9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900">
                <a:solidFill>
                  <a:schemeClr val="dk1"/>
                </a:solidFill>
                <a:latin typeface="Montserrat"/>
                <a:ea typeface="Montserrat"/>
                <a:cs typeface="Montserrat"/>
                <a:sym typeface="Montserrat"/>
              </a:rPr>
              <a:t>100k USDT</a:t>
            </a:r>
            <a:endParaRPr sz="900">
              <a:solidFill>
                <a:schemeClr val="dk1"/>
              </a:solidFill>
              <a:latin typeface="Montserrat"/>
              <a:ea typeface="Montserrat"/>
              <a:cs typeface="Montserrat"/>
              <a:sym typeface="Montserrat"/>
            </a:endParaRPr>
          </a:p>
        </p:txBody>
      </p:sp>
      <p:sp>
        <p:nvSpPr>
          <p:cNvPr id="803" name="Google Shape;803;p71"/>
          <p:cNvSpPr/>
          <p:nvPr/>
        </p:nvSpPr>
        <p:spPr>
          <a:xfrm>
            <a:off x="1357450" y="1612700"/>
            <a:ext cx="2895300" cy="197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1"/>
          <p:cNvSpPr txBox="1"/>
          <p:nvPr/>
        </p:nvSpPr>
        <p:spPr>
          <a:xfrm>
            <a:off x="1940450" y="1695600"/>
            <a:ext cx="179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Borrow 900 USDT</a:t>
            </a:r>
            <a:endParaRPr sz="1000">
              <a:solidFill>
                <a:schemeClr val="dk1"/>
              </a:solidFill>
              <a:latin typeface="Montserrat Medium"/>
              <a:ea typeface="Montserrat Medium"/>
              <a:cs typeface="Montserrat Medium"/>
              <a:sym typeface="Montserrat Medium"/>
            </a:endParaRPr>
          </a:p>
        </p:txBody>
      </p:sp>
      <p:sp>
        <p:nvSpPr>
          <p:cNvPr id="805" name="Google Shape;805;p71"/>
          <p:cNvSpPr txBox="1"/>
          <p:nvPr/>
        </p:nvSpPr>
        <p:spPr>
          <a:xfrm>
            <a:off x="5364825" y="1119400"/>
            <a:ext cx="190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FF00"/>
                </a:solidFill>
                <a:latin typeface="Montserrat"/>
                <a:ea typeface="Montserrat"/>
                <a:cs typeface="Montserrat"/>
                <a:sym typeface="Montserrat"/>
              </a:rPr>
              <a:t>querying p</a:t>
            </a:r>
            <a:r>
              <a:rPr lang="en" sz="1100">
                <a:solidFill>
                  <a:srgbClr val="00FF00"/>
                </a:solidFill>
                <a:latin typeface="Montserrat"/>
                <a:ea typeface="Montserrat"/>
                <a:cs typeface="Montserrat"/>
                <a:sym typeface="Montserrat"/>
              </a:rPr>
              <a:t>rice of 1 ETH</a:t>
            </a:r>
            <a:endParaRPr sz="1100">
              <a:solidFill>
                <a:srgbClr val="00FF00"/>
              </a:solidFill>
              <a:latin typeface="Montserrat"/>
              <a:ea typeface="Montserrat"/>
              <a:cs typeface="Montserrat"/>
              <a:sym typeface="Montserrat"/>
            </a:endParaRPr>
          </a:p>
        </p:txBody>
      </p:sp>
      <p:sp>
        <p:nvSpPr>
          <p:cNvPr id="806" name="Google Shape;806;p71"/>
          <p:cNvSpPr txBox="1"/>
          <p:nvPr/>
        </p:nvSpPr>
        <p:spPr>
          <a:xfrm>
            <a:off x="5317125" y="1612800"/>
            <a:ext cx="14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7" name="Google Shape;807;p71"/>
          <p:cNvSpPr txBox="1"/>
          <p:nvPr/>
        </p:nvSpPr>
        <p:spPr>
          <a:xfrm>
            <a:off x="5645350" y="1643550"/>
            <a:ext cx="68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$1000</a:t>
            </a:r>
            <a:endParaRPr sz="1000">
              <a:solidFill>
                <a:schemeClr val="dk1"/>
              </a:solidFill>
              <a:latin typeface="Montserrat Medium"/>
              <a:ea typeface="Montserrat Medium"/>
              <a:cs typeface="Montserrat Medium"/>
              <a:sym typeface="Montserrat Medium"/>
            </a:endParaRPr>
          </a:p>
        </p:txBody>
      </p:sp>
      <p:sp>
        <p:nvSpPr>
          <p:cNvPr id="808" name="Google Shape;808;p71"/>
          <p:cNvSpPr/>
          <p:nvPr/>
        </p:nvSpPr>
        <p:spPr>
          <a:xfrm>
            <a:off x="5026350" y="1558200"/>
            <a:ext cx="2409900" cy="197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1"/>
          <p:cNvSpPr txBox="1"/>
          <p:nvPr/>
        </p:nvSpPr>
        <p:spPr>
          <a:xfrm>
            <a:off x="7521850" y="1023575"/>
            <a:ext cx="96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ETH/USDT</a:t>
            </a:r>
            <a:endParaRPr sz="1000">
              <a:solidFill>
                <a:schemeClr val="dk1"/>
              </a:solidFill>
              <a:latin typeface="Montserrat"/>
              <a:ea typeface="Montserrat"/>
              <a:cs typeface="Montserrat"/>
              <a:sym typeface="Montserrat"/>
            </a:endParaRPr>
          </a:p>
        </p:txBody>
      </p:sp>
      <p:sp>
        <p:nvSpPr>
          <p:cNvPr id="810" name="Google Shape;810;p71"/>
          <p:cNvSpPr/>
          <p:nvPr/>
        </p:nvSpPr>
        <p:spPr>
          <a:xfrm>
            <a:off x="1162625" y="2768788"/>
            <a:ext cx="1377300" cy="22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71"/>
          <p:cNvPicPr preferRelativeResize="0"/>
          <p:nvPr/>
        </p:nvPicPr>
        <p:blipFill>
          <a:blip r:embed="rId5">
            <a:alphaModFix/>
          </a:blip>
          <a:stretch>
            <a:fillRect/>
          </a:stretch>
        </p:blipFill>
        <p:spPr>
          <a:xfrm>
            <a:off x="2602438" y="2703850"/>
            <a:ext cx="762174" cy="760689"/>
          </a:xfrm>
          <a:prstGeom prst="rect">
            <a:avLst/>
          </a:prstGeom>
          <a:noFill/>
          <a:ln>
            <a:noFill/>
          </a:ln>
        </p:spPr>
      </p:pic>
      <p:sp>
        <p:nvSpPr>
          <p:cNvPr id="812" name="Google Shape;812;p71"/>
          <p:cNvSpPr txBox="1"/>
          <p:nvPr/>
        </p:nvSpPr>
        <p:spPr>
          <a:xfrm>
            <a:off x="2742375" y="2544825"/>
            <a:ext cx="89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ETH/USDT</a:t>
            </a:r>
            <a:endParaRPr sz="1000">
              <a:solidFill>
                <a:schemeClr val="dk1"/>
              </a:solidFill>
              <a:latin typeface="Montserrat"/>
              <a:ea typeface="Montserrat"/>
              <a:cs typeface="Montserrat"/>
              <a:sym typeface="Montserrat"/>
            </a:endParaRPr>
          </a:p>
        </p:txBody>
      </p:sp>
      <p:sp>
        <p:nvSpPr>
          <p:cNvPr id="813" name="Google Shape;813;p71"/>
          <p:cNvSpPr txBox="1"/>
          <p:nvPr/>
        </p:nvSpPr>
        <p:spPr>
          <a:xfrm>
            <a:off x="357275" y="3939900"/>
            <a:ext cx="9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4" name="Google Shape;814;p71"/>
          <p:cNvSpPr/>
          <p:nvPr/>
        </p:nvSpPr>
        <p:spPr>
          <a:xfrm>
            <a:off x="1184525" y="2985500"/>
            <a:ext cx="1333500" cy="197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1"/>
          <p:cNvSpPr txBox="1"/>
          <p:nvPr/>
        </p:nvSpPr>
        <p:spPr>
          <a:xfrm>
            <a:off x="327875" y="3127863"/>
            <a:ext cx="103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10k USDT</a:t>
            </a:r>
            <a:endParaRPr sz="1000">
              <a:solidFill>
                <a:schemeClr val="dk1"/>
              </a:solidFill>
              <a:latin typeface="Montserrat"/>
              <a:ea typeface="Montserrat"/>
              <a:cs typeface="Montserrat"/>
              <a:sym typeface="Montserrat"/>
            </a:endParaRPr>
          </a:p>
        </p:txBody>
      </p:sp>
      <p:sp>
        <p:nvSpPr>
          <p:cNvPr id="816" name="Google Shape;816;p71"/>
          <p:cNvSpPr txBox="1"/>
          <p:nvPr/>
        </p:nvSpPr>
        <p:spPr>
          <a:xfrm>
            <a:off x="1367675" y="2537163"/>
            <a:ext cx="127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10k USDT</a:t>
            </a:r>
            <a:endParaRPr sz="1000">
              <a:solidFill>
                <a:schemeClr val="dk1"/>
              </a:solidFill>
              <a:latin typeface="Montserrat"/>
              <a:ea typeface="Montserrat"/>
              <a:cs typeface="Montserrat"/>
              <a:sym typeface="Montserrat"/>
            </a:endParaRPr>
          </a:p>
        </p:txBody>
      </p:sp>
      <p:sp>
        <p:nvSpPr>
          <p:cNvPr id="817" name="Google Shape;817;p71"/>
          <p:cNvSpPr txBox="1"/>
          <p:nvPr/>
        </p:nvSpPr>
        <p:spPr>
          <a:xfrm>
            <a:off x="370000" y="4552500"/>
            <a:ext cx="76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8</a:t>
            </a:r>
            <a:r>
              <a:rPr lang="en" sz="1000">
                <a:solidFill>
                  <a:schemeClr val="dk1"/>
                </a:solidFill>
              </a:rPr>
              <a:t> ETH</a:t>
            </a:r>
            <a:endParaRPr sz="1000">
              <a:solidFill>
                <a:schemeClr val="dk1"/>
              </a:solidFill>
            </a:endParaRPr>
          </a:p>
        </p:txBody>
      </p:sp>
      <p:sp>
        <p:nvSpPr>
          <p:cNvPr id="818" name="Google Shape;818;p71"/>
          <p:cNvSpPr/>
          <p:nvPr/>
        </p:nvSpPr>
        <p:spPr>
          <a:xfrm>
            <a:off x="1184450" y="4194700"/>
            <a:ext cx="2479800" cy="22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71"/>
          <p:cNvPicPr preferRelativeResize="0"/>
          <p:nvPr/>
        </p:nvPicPr>
        <p:blipFill>
          <a:blip r:embed="rId4">
            <a:alphaModFix/>
          </a:blip>
          <a:stretch>
            <a:fillRect/>
          </a:stretch>
        </p:blipFill>
        <p:spPr>
          <a:xfrm>
            <a:off x="3694500" y="4021500"/>
            <a:ext cx="762175" cy="762175"/>
          </a:xfrm>
          <a:prstGeom prst="rect">
            <a:avLst/>
          </a:prstGeom>
          <a:noFill/>
          <a:ln>
            <a:noFill/>
          </a:ln>
        </p:spPr>
      </p:pic>
      <p:sp>
        <p:nvSpPr>
          <p:cNvPr id="820" name="Google Shape;820;p71"/>
          <p:cNvSpPr txBox="1"/>
          <p:nvPr/>
        </p:nvSpPr>
        <p:spPr>
          <a:xfrm>
            <a:off x="3675825" y="3718438"/>
            <a:ext cx="89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10 ETH,</a:t>
            </a:r>
            <a:endParaRPr sz="9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900">
                <a:solidFill>
                  <a:schemeClr val="dk1"/>
                </a:solidFill>
                <a:latin typeface="Montserrat"/>
                <a:ea typeface="Montserrat"/>
                <a:cs typeface="Montserrat"/>
                <a:sym typeface="Montserrat"/>
              </a:rPr>
              <a:t>100k USDT</a:t>
            </a:r>
            <a:endParaRPr sz="900">
              <a:solidFill>
                <a:schemeClr val="dk1"/>
              </a:solidFill>
              <a:latin typeface="Montserrat"/>
              <a:ea typeface="Montserrat"/>
              <a:cs typeface="Montserrat"/>
              <a:sym typeface="Montserrat"/>
            </a:endParaRPr>
          </a:p>
        </p:txBody>
      </p:sp>
      <p:sp>
        <p:nvSpPr>
          <p:cNvPr id="821" name="Google Shape;821;p71"/>
          <p:cNvSpPr/>
          <p:nvPr/>
        </p:nvSpPr>
        <p:spPr>
          <a:xfrm>
            <a:off x="4486925" y="4115700"/>
            <a:ext cx="2479800" cy="22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1"/>
          <p:cNvSpPr/>
          <p:nvPr/>
        </p:nvSpPr>
        <p:spPr>
          <a:xfrm>
            <a:off x="4521875" y="4303888"/>
            <a:ext cx="2409900" cy="197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1"/>
          <p:cNvSpPr/>
          <p:nvPr/>
        </p:nvSpPr>
        <p:spPr>
          <a:xfrm>
            <a:off x="1112875" y="4388863"/>
            <a:ext cx="2558400" cy="197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 name="Google Shape;824;p71"/>
          <p:cNvPicPr preferRelativeResize="0"/>
          <p:nvPr/>
        </p:nvPicPr>
        <p:blipFill>
          <a:blip r:embed="rId5">
            <a:alphaModFix/>
          </a:blip>
          <a:stretch>
            <a:fillRect/>
          </a:stretch>
        </p:blipFill>
        <p:spPr>
          <a:xfrm>
            <a:off x="7061525" y="3926550"/>
            <a:ext cx="762174" cy="760689"/>
          </a:xfrm>
          <a:prstGeom prst="rect">
            <a:avLst/>
          </a:prstGeom>
          <a:noFill/>
          <a:ln>
            <a:noFill/>
          </a:ln>
        </p:spPr>
      </p:pic>
      <p:sp>
        <p:nvSpPr>
          <p:cNvPr id="825" name="Google Shape;825;p71"/>
          <p:cNvSpPr txBox="1"/>
          <p:nvPr/>
        </p:nvSpPr>
        <p:spPr>
          <a:xfrm>
            <a:off x="7153375" y="3646675"/>
            <a:ext cx="96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ETH/USDT</a:t>
            </a:r>
            <a:endParaRPr sz="1000">
              <a:solidFill>
                <a:schemeClr val="dk1"/>
              </a:solidFill>
              <a:latin typeface="Montserrat"/>
              <a:ea typeface="Montserrat"/>
              <a:cs typeface="Montserrat"/>
              <a:sym typeface="Montserrat"/>
            </a:endParaRPr>
          </a:p>
        </p:txBody>
      </p:sp>
      <p:sp>
        <p:nvSpPr>
          <p:cNvPr id="826" name="Google Shape;826;p71"/>
          <p:cNvSpPr txBox="1"/>
          <p:nvPr/>
        </p:nvSpPr>
        <p:spPr>
          <a:xfrm>
            <a:off x="4859300" y="3862950"/>
            <a:ext cx="200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FF00"/>
                </a:solidFill>
                <a:latin typeface="Montserrat"/>
                <a:ea typeface="Montserrat"/>
                <a:cs typeface="Montserrat"/>
                <a:sym typeface="Montserrat"/>
              </a:rPr>
              <a:t>querying</a:t>
            </a:r>
            <a:r>
              <a:rPr lang="en" sz="1200">
                <a:solidFill>
                  <a:srgbClr val="00FF00"/>
                </a:solidFill>
                <a:latin typeface="Montserrat"/>
                <a:ea typeface="Montserrat"/>
                <a:cs typeface="Montserrat"/>
                <a:sym typeface="Montserrat"/>
              </a:rPr>
              <a:t> price of 1 ETH</a:t>
            </a:r>
            <a:endParaRPr sz="1200">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FF00"/>
              </a:solidFill>
              <a:latin typeface="Montserrat"/>
              <a:ea typeface="Montserrat"/>
              <a:cs typeface="Montserrat"/>
              <a:sym typeface="Montserrat"/>
            </a:endParaRPr>
          </a:p>
        </p:txBody>
      </p:sp>
      <p:sp>
        <p:nvSpPr>
          <p:cNvPr id="827" name="Google Shape;827;p71"/>
          <p:cNvSpPr txBox="1"/>
          <p:nvPr/>
        </p:nvSpPr>
        <p:spPr>
          <a:xfrm>
            <a:off x="5176200" y="4388875"/>
            <a:ext cx="84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ontserrat Medium"/>
                <a:ea typeface="Montserrat Medium"/>
                <a:cs typeface="Montserrat Medium"/>
                <a:sym typeface="Montserrat Medium"/>
              </a:rPr>
              <a:t>$10k</a:t>
            </a:r>
            <a:endParaRPr sz="1100">
              <a:solidFill>
                <a:schemeClr val="dk1"/>
              </a:solidFill>
              <a:latin typeface="Montserrat Medium"/>
              <a:ea typeface="Montserrat Medium"/>
              <a:cs typeface="Montserrat Medium"/>
              <a:sym typeface="Montserrat Medium"/>
            </a:endParaRPr>
          </a:p>
        </p:txBody>
      </p:sp>
      <p:sp>
        <p:nvSpPr>
          <p:cNvPr id="828" name="Google Shape;828;p71"/>
          <p:cNvSpPr txBox="1"/>
          <p:nvPr/>
        </p:nvSpPr>
        <p:spPr>
          <a:xfrm>
            <a:off x="1429075" y="4516100"/>
            <a:ext cx="178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Borrow 72K USDT</a:t>
            </a:r>
            <a:endParaRPr sz="1000">
              <a:solidFill>
                <a:schemeClr val="dk1"/>
              </a:solidFill>
              <a:latin typeface="Montserrat"/>
              <a:ea typeface="Montserrat"/>
              <a:cs typeface="Montserrat"/>
              <a:sym typeface="Montserrat"/>
            </a:endParaRPr>
          </a:p>
        </p:txBody>
      </p:sp>
      <p:sp>
        <p:nvSpPr>
          <p:cNvPr id="829" name="Google Shape;829;p71"/>
          <p:cNvSpPr txBox="1"/>
          <p:nvPr/>
        </p:nvSpPr>
        <p:spPr>
          <a:xfrm>
            <a:off x="1535263" y="3939900"/>
            <a:ext cx="133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Supply</a:t>
            </a:r>
            <a:r>
              <a:rPr lang="en" sz="1000">
                <a:solidFill>
                  <a:schemeClr val="dk1"/>
                </a:solidFill>
                <a:latin typeface="Montserrat"/>
                <a:ea typeface="Montserrat"/>
                <a:cs typeface="Montserrat"/>
                <a:sym typeface="Montserrat"/>
              </a:rPr>
              <a:t> 8 ETH</a:t>
            </a:r>
            <a:endParaRPr sz="1000">
              <a:solidFill>
                <a:schemeClr val="dk1"/>
              </a:solidFill>
              <a:latin typeface="Montserrat"/>
              <a:ea typeface="Montserrat"/>
              <a:cs typeface="Montserrat"/>
              <a:sym typeface="Montserrat"/>
            </a:endParaRPr>
          </a:p>
        </p:txBody>
      </p:sp>
      <p:pic>
        <p:nvPicPr>
          <p:cNvPr id="830" name="Google Shape;830;p71"/>
          <p:cNvPicPr preferRelativeResize="0"/>
          <p:nvPr/>
        </p:nvPicPr>
        <p:blipFill>
          <a:blip r:embed="rId6">
            <a:alphaModFix/>
          </a:blip>
          <a:stretch>
            <a:fillRect/>
          </a:stretch>
        </p:blipFill>
        <p:spPr>
          <a:xfrm>
            <a:off x="464800" y="2617025"/>
            <a:ext cx="572700" cy="572700"/>
          </a:xfrm>
          <a:prstGeom prst="rect">
            <a:avLst/>
          </a:prstGeom>
          <a:noFill/>
          <a:ln>
            <a:noFill/>
          </a:ln>
        </p:spPr>
      </p:pic>
      <p:pic>
        <p:nvPicPr>
          <p:cNvPr id="831" name="Google Shape;831;p71"/>
          <p:cNvPicPr preferRelativeResize="0"/>
          <p:nvPr/>
        </p:nvPicPr>
        <p:blipFill>
          <a:blip r:embed="rId6">
            <a:alphaModFix/>
          </a:blip>
          <a:stretch>
            <a:fillRect/>
          </a:stretch>
        </p:blipFill>
        <p:spPr>
          <a:xfrm>
            <a:off x="423900" y="4020550"/>
            <a:ext cx="572700" cy="572700"/>
          </a:xfrm>
          <a:prstGeom prst="rect">
            <a:avLst/>
          </a:prstGeom>
          <a:noFill/>
          <a:ln>
            <a:noFill/>
          </a:ln>
        </p:spPr>
      </p:pic>
      <p:pic>
        <p:nvPicPr>
          <p:cNvPr id="832" name="Google Shape;832;p71"/>
          <p:cNvPicPr preferRelativeResize="0"/>
          <p:nvPr/>
        </p:nvPicPr>
        <p:blipFill>
          <a:blip r:embed="rId7">
            <a:alphaModFix/>
          </a:blip>
          <a:stretch>
            <a:fillRect/>
          </a:stretch>
        </p:blipFill>
        <p:spPr>
          <a:xfrm>
            <a:off x="3294975" y="2680900"/>
            <a:ext cx="338700" cy="338700"/>
          </a:xfrm>
          <a:prstGeom prst="rect">
            <a:avLst/>
          </a:prstGeom>
          <a:noFill/>
          <a:ln>
            <a:noFill/>
          </a:ln>
        </p:spPr>
      </p:pic>
      <p:sp>
        <p:nvSpPr>
          <p:cNvPr id="833" name="Google Shape;833;p71"/>
          <p:cNvSpPr txBox="1"/>
          <p:nvPr/>
        </p:nvSpPr>
        <p:spPr>
          <a:xfrm>
            <a:off x="1367675" y="3077250"/>
            <a:ext cx="84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8</a:t>
            </a:r>
            <a:r>
              <a:rPr lang="en" sz="1000">
                <a:solidFill>
                  <a:schemeClr val="dk1"/>
                </a:solidFill>
                <a:latin typeface="Montserrat"/>
                <a:ea typeface="Montserrat"/>
                <a:cs typeface="Montserrat"/>
                <a:sym typeface="Montserrat"/>
              </a:rPr>
              <a:t> ETH</a:t>
            </a:r>
            <a:endParaRPr sz="1300">
              <a:latin typeface="Montserrat"/>
              <a:ea typeface="Montserrat"/>
              <a:cs typeface="Montserrat"/>
              <a:sym typeface="Montserrat"/>
            </a:endParaRPr>
          </a:p>
        </p:txBody>
      </p:sp>
      <p:sp>
        <p:nvSpPr>
          <p:cNvPr id="834" name="Google Shape;834;p71"/>
          <p:cNvSpPr txBox="1"/>
          <p:nvPr/>
        </p:nvSpPr>
        <p:spPr>
          <a:xfrm>
            <a:off x="3254075" y="2924900"/>
            <a:ext cx="190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Inflates the price of ETH</a:t>
            </a:r>
            <a:endParaRPr sz="1000">
              <a:solidFill>
                <a:schemeClr val="dk1"/>
              </a:solidFill>
              <a:latin typeface="Montserrat"/>
              <a:ea typeface="Montserrat"/>
              <a:cs typeface="Montserrat"/>
              <a:sym typeface="Montserrat"/>
            </a:endParaRPr>
          </a:p>
        </p:txBody>
      </p:sp>
      <p:sp>
        <p:nvSpPr>
          <p:cNvPr id="835" name="Google Shape;835;p71"/>
          <p:cNvSpPr txBox="1"/>
          <p:nvPr/>
        </p:nvSpPr>
        <p:spPr>
          <a:xfrm>
            <a:off x="7926875" y="1657350"/>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ORACLE</a:t>
            </a:r>
            <a:endParaRPr b="1" sz="900">
              <a:solidFill>
                <a:schemeClr val="dk1"/>
              </a:solidFill>
              <a:latin typeface="Montserrat"/>
              <a:ea typeface="Montserrat"/>
              <a:cs typeface="Montserrat"/>
              <a:sym typeface="Montserrat"/>
            </a:endParaRPr>
          </a:p>
        </p:txBody>
      </p:sp>
      <p:sp>
        <p:nvSpPr>
          <p:cNvPr id="836" name="Google Shape;836;p71"/>
          <p:cNvSpPr txBox="1"/>
          <p:nvPr/>
        </p:nvSpPr>
        <p:spPr>
          <a:xfrm>
            <a:off x="2979525" y="3271575"/>
            <a:ext cx="969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rPr>
              <a:t>ORACLE</a:t>
            </a:r>
            <a:endParaRPr b="1" sz="900">
              <a:solidFill>
                <a:schemeClr val="dk1"/>
              </a:solidFill>
            </a:endParaRPr>
          </a:p>
        </p:txBody>
      </p:sp>
      <p:sp>
        <p:nvSpPr>
          <p:cNvPr id="837" name="Google Shape;837;p71"/>
          <p:cNvSpPr txBox="1"/>
          <p:nvPr/>
        </p:nvSpPr>
        <p:spPr>
          <a:xfrm>
            <a:off x="7436250" y="4539200"/>
            <a:ext cx="686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ORACLE</a:t>
            </a:r>
            <a:endParaRPr b="1" sz="900">
              <a:solidFill>
                <a:schemeClr val="dk1"/>
              </a:solidFill>
              <a:latin typeface="Montserrat"/>
              <a:ea typeface="Montserrat"/>
              <a:cs typeface="Montserrat"/>
              <a:sym typeface="Montserrat"/>
            </a:endParaRPr>
          </a:p>
        </p:txBody>
      </p:sp>
      <p:sp>
        <p:nvSpPr>
          <p:cNvPr id="838" name="Google Shape;838;p71"/>
          <p:cNvSpPr txBox="1"/>
          <p:nvPr/>
        </p:nvSpPr>
        <p:spPr>
          <a:xfrm>
            <a:off x="4383000" y="1905400"/>
            <a:ext cx="618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VAULT</a:t>
            </a:r>
            <a:endParaRPr b="1" sz="900">
              <a:solidFill>
                <a:schemeClr val="dk1"/>
              </a:solidFill>
              <a:latin typeface="Montserrat"/>
              <a:ea typeface="Montserrat"/>
              <a:cs typeface="Montserrat"/>
              <a:sym typeface="Montserrat"/>
            </a:endParaRPr>
          </a:p>
        </p:txBody>
      </p:sp>
      <p:sp>
        <p:nvSpPr>
          <p:cNvPr id="839" name="Google Shape;839;p71"/>
          <p:cNvSpPr txBox="1"/>
          <p:nvPr/>
        </p:nvSpPr>
        <p:spPr>
          <a:xfrm>
            <a:off x="3812038" y="4637725"/>
            <a:ext cx="618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VAULT</a:t>
            </a:r>
            <a:endParaRPr b="1" sz="900">
              <a:solidFill>
                <a:schemeClr val="dk1"/>
              </a:solidFill>
              <a:latin typeface="Montserrat"/>
              <a:ea typeface="Montserrat"/>
              <a:cs typeface="Montserrat"/>
              <a:sym typeface="Montserrat"/>
            </a:endParaRPr>
          </a:p>
        </p:txBody>
      </p:sp>
      <p:sp>
        <p:nvSpPr>
          <p:cNvPr id="840" name="Google Shape;840;p71"/>
          <p:cNvSpPr txBox="1"/>
          <p:nvPr/>
        </p:nvSpPr>
        <p:spPr>
          <a:xfrm>
            <a:off x="2049613" y="1149750"/>
            <a:ext cx="133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Supply 1 ETH</a:t>
            </a:r>
            <a:endParaRPr sz="1000">
              <a:solidFill>
                <a:schemeClr val="dk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par>
                                <p:cTn fill="hold" nodeType="with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2"/>
          <p:cNvSpPr txBox="1"/>
          <p:nvPr/>
        </p:nvSpPr>
        <p:spPr>
          <a:xfrm>
            <a:off x="466375" y="1556200"/>
            <a:ext cx="8109000" cy="2681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Montserrat Medium"/>
              <a:buChar char="●"/>
            </a:pPr>
            <a:r>
              <a:rPr lang="en" sz="1800">
                <a:solidFill>
                  <a:schemeClr val="dk1"/>
                </a:solidFill>
                <a:latin typeface="Montserrat Medium"/>
                <a:ea typeface="Montserrat Medium"/>
                <a:cs typeface="Montserrat Medium"/>
                <a:sym typeface="Montserrat Medium"/>
              </a:rPr>
              <a:t>Relying</a:t>
            </a:r>
            <a:r>
              <a:rPr lang="en" sz="1800">
                <a:solidFill>
                  <a:schemeClr val="dk1"/>
                </a:solidFill>
                <a:latin typeface="Montserrat Medium"/>
                <a:ea typeface="Montserrat Medium"/>
                <a:cs typeface="Montserrat Medium"/>
                <a:sym typeface="Montserrat Medium"/>
              </a:rPr>
              <a:t> on TWAP (Time Weighted Average Price)</a:t>
            </a:r>
            <a:endParaRPr sz="1800">
              <a:solidFill>
                <a:schemeClr val="dk1"/>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1"/>
              </a:buClr>
              <a:buSzPts val="1800"/>
              <a:buFont typeface="Montserrat Medium"/>
              <a:buChar char="○"/>
            </a:pPr>
            <a:r>
              <a:rPr lang="en" sz="1800">
                <a:solidFill>
                  <a:schemeClr val="dk1"/>
                </a:solidFill>
                <a:latin typeface="Montserrat Medium"/>
                <a:ea typeface="Montserrat Medium"/>
                <a:cs typeface="Montserrat Medium"/>
                <a:sym typeface="Montserrat Medium"/>
              </a:rPr>
              <a:t>Average price between the time intervals.</a:t>
            </a:r>
            <a:endParaRPr sz="1800">
              <a:solidFill>
                <a:schemeClr val="dk1"/>
              </a:solidFill>
              <a:latin typeface="Montserrat Medium"/>
              <a:ea typeface="Montserrat Medium"/>
              <a:cs typeface="Montserrat Medium"/>
              <a:sym typeface="Montserrat Medium"/>
            </a:endParaRPr>
          </a:p>
          <a:p>
            <a:pPr indent="0" lvl="0" marL="914400" rtl="0" algn="l">
              <a:lnSpc>
                <a:spcPct val="115000"/>
              </a:lnSpc>
              <a:spcBef>
                <a:spcPts val="1200"/>
              </a:spcBef>
              <a:spcAft>
                <a:spcPts val="0"/>
              </a:spcAft>
              <a:buNone/>
            </a:pPr>
            <a:r>
              <a:t/>
            </a:r>
            <a:endParaRPr sz="1800">
              <a:solidFill>
                <a:schemeClr val="dk1"/>
              </a:solidFill>
              <a:latin typeface="Montserrat Medium"/>
              <a:ea typeface="Montserrat Medium"/>
              <a:cs typeface="Montserrat Medium"/>
              <a:sym typeface="Montserrat Medium"/>
            </a:endParaRPr>
          </a:p>
          <a:p>
            <a:pPr indent="-342900" lvl="0" marL="457200" rtl="0" algn="l">
              <a:lnSpc>
                <a:spcPct val="115000"/>
              </a:lnSpc>
              <a:spcBef>
                <a:spcPts val="1200"/>
              </a:spcBef>
              <a:spcAft>
                <a:spcPts val="0"/>
              </a:spcAft>
              <a:buClr>
                <a:schemeClr val="dk1"/>
              </a:buClr>
              <a:buSzPts val="1800"/>
              <a:buFont typeface="Montserrat Medium"/>
              <a:buChar char="●"/>
            </a:pPr>
            <a:r>
              <a:rPr lang="en" sz="1800">
                <a:solidFill>
                  <a:schemeClr val="dk1"/>
                </a:solidFill>
                <a:latin typeface="Montserrat Medium"/>
                <a:ea typeface="Montserrat Medium"/>
                <a:cs typeface="Montserrat Medium"/>
                <a:sym typeface="Montserrat Medium"/>
              </a:rPr>
              <a:t>M-of-N Reporters </a:t>
            </a:r>
            <a:endParaRPr sz="1800">
              <a:solidFill>
                <a:schemeClr val="dk1"/>
              </a:solidFill>
              <a:latin typeface="Montserrat Medium"/>
              <a:ea typeface="Montserrat Medium"/>
              <a:cs typeface="Montserrat Medium"/>
              <a:sym typeface="Montserrat Medium"/>
            </a:endParaRPr>
          </a:p>
          <a:p>
            <a:pPr indent="-342900" lvl="1" marL="914400" rtl="0" algn="l">
              <a:lnSpc>
                <a:spcPct val="115000"/>
              </a:lnSpc>
              <a:spcBef>
                <a:spcPts val="0"/>
              </a:spcBef>
              <a:spcAft>
                <a:spcPts val="0"/>
              </a:spcAft>
              <a:buClr>
                <a:schemeClr val="dk1"/>
              </a:buClr>
              <a:buSzPts val="1800"/>
              <a:buFont typeface="Montserrat Medium"/>
              <a:buChar char="○"/>
            </a:pPr>
            <a:r>
              <a:rPr lang="en" sz="1800">
                <a:solidFill>
                  <a:schemeClr val="dk1"/>
                </a:solidFill>
                <a:latin typeface="Montserrat Medium"/>
                <a:ea typeface="Montserrat Medium"/>
                <a:cs typeface="Montserrat Medium"/>
                <a:sym typeface="Montserrat Medium"/>
              </a:rPr>
              <a:t>Averaging the price between the multiple AMM products like Uniswap, MakerDAO, Balancer etc , and offchain oracle’s like chainlink.</a:t>
            </a:r>
            <a:endParaRPr sz="1800">
              <a:solidFill>
                <a:schemeClr val="dk1"/>
              </a:solidFill>
              <a:latin typeface="Montserrat Medium"/>
              <a:ea typeface="Montserrat Medium"/>
              <a:cs typeface="Montserrat Medium"/>
              <a:sym typeface="Montserrat Medium"/>
            </a:endParaRPr>
          </a:p>
        </p:txBody>
      </p:sp>
      <p:sp>
        <p:nvSpPr>
          <p:cNvPr id="846" name="Google Shape;846;p72"/>
          <p:cNvSpPr txBox="1"/>
          <p:nvPr/>
        </p:nvSpPr>
        <p:spPr>
          <a:xfrm>
            <a:off x="521650" y="348025"/>
            <a:ext cx="8427000" cy="661800"/>
          </a:xfrm>
          <a:prstGeom prst="rect">
            <a:avLst/>
          </a:prstGeom>
          <a:gradFill>
            <a:gsLst>
              <a:gs pos="0">
                <a:srgbClr val="F01580"/>
              </a:gs>
              <a:gs pos="100000">
                <a:srgbClr val="9D10BF"/>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dk1"/>
                </a:solidFill>
                <a:latin typeface="Montserrat"/>
                <a:ea typeface="Montserrat"/>
                <a:cs typeface="Montserrat"/>
                <a:sym typeface="Montserrat"/>
              </a:rPr>
              <a:t>Hard choices, but better than spot price</a:t>
            </a:r>
            <a:endParaRPr b="1" sz="1700">
              <a:solidFill>
                <a:schemeClr val="dk1"/>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0" name="Shape 850"/>
        <p:cNvGrpSpPr/>
        <p:nvPr/>
      </p:nvGrpSpPr>
      <p:grpSpPr>
        <a:xfrm>
          <a:off x="0" y="0"/>
          <a:ext cx="0" cy="0"/>
          <a:chOff x="0" y="0"/>
          <a:chExt cx="0" cy="0"/>
        </a:xfrm>
      </p:grpSpPr>
      <p:sp>
        <p:nvSpPr>
          <p:cNvPr id="851" name="Google Shape;851;p73"/>
          <p:cNvSpPr txBox="1"/>
          <p:nvPr>
            <p:ph type="title"/>
          </p:nvPr>
        </p:nvSpPr>
        <p:spPr>
          <a:xfrm>
            <a:off x="1439025" y="1993025"/>
            <a:ext cx="6145500" cy="7233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3500">
                <a:latin typeface="Montserrat"/>
                <a:ea typeface="Montserrat"/>
                <a:cs typeface="Montserrat"/>
                <a:sym typeface="Montserrat"/>
              </a:rPr>
              <a:t>Lack of Access Control</a:t>
            </a:r>
            <a:endParaRPr b="1" sz="3500">
              <a:latin typeface="Montserrat"/>
              <a:ea typeface="Montserrat"/>
              <a:cs typeface="Montserrat"/>
              <a:sym typeface="Montserrat"/>
            </a:endParaRPr>
          </a:p>
        </p:txBody>
      </p:sp>
      <p:pic>
        <p:nvPicPr>
          <p:cNvPr id="852" name="Google Shape;852;p73"/>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853" name="Google Shape;853;p73"/>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854" name="Google Shape;854;p73"/>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8" name="Shape 858"/>
        <p:cNvGrpSpPr/>
        <p:nvPr/>
      </p:nvGrpSpPr>
      <p:grpSpPr>
        <a:xfrm>
          <a:off x="0" y="0"/>
          <a:ext cx="0" cy="0"/>
          <a:chOff x="0" y="0"/>
          <a:chExt cx="0" cy="0"/>
        </a:xfrm>
      </p:grpSpPr>
      <p:pic>
        <p:nvPicPr>
          <p:cNvPr id="859" name="Google Shape;859;p74"/>
          <p:cNvPicPr preferRelativeResize="0"/>
          <p:nvPr/>
        </p:nvPicPr>
        <p:blipFill rotWithShape="1">
          <a:blip r:embed="rId3">
            <a:alphaModFix/>
          </a:blip>
          <a:srcRect b="-4229" l="-1313" r="-1303" t="-4229"/>
          <a:stretch/>
        </p:blipFill>
        <p:spPr>
          <a:xfrm>
            <a:off x="170775" y="2534450"/>
            <a:ext cx="2893700" cy="724350"/>
          </a:xfrm>
          <a:prstGeom prst="rect">
            <a:avLst/>
          </a:prstGeom>
          <a:noFill/>
          <a:ln>
            <a:noFill/>
          </a:ln>
        </p:spPr>
      </p:pic>
      <p:pic>
        <p:nvPicPr>
          <p:cNvPr id="860" name="Google Shape;860;p74"/>
          <p:cNvPicPr preferRelativeResize="0"/>
          <p:nvPr/>
        </p:nvPicPr>
        <p:blipFill rotWithShape="1">
          <a:blip r:embed="rId4">
            <a:alphaModFix/>
          </a:blip>
          <a:srcRect b="-6089" l="2970" r="-2969" t="6089"/>
          <a:stretch/>
        </p:blipFill>
        <p:spPr>
          <a:xfrm>
            <a:off x="124350" y="3716113"/>
            <a:ext cx="3710976" cy="724350"/>
          </a:xfrm>
          <a:prstGeom prst="rect">
            <a:avLst/>
          </a:prstGeom>
          <a:noFill/>
          <a:ln>
            <a:noFill/>
          </a:ln>
        </p:spPr>
      </p:pic>
      <p:pic>
        <p:nvPicPr>
          <p:cNvPr id="861" name="Google Shape;861;p74"/>
          <p:cNvPicPr preferRelativeResize="0"/>
          <p:nvPr/>
        </p:nvPicPr>
        <p:blipFill>
          <a:blip r:embed="rId5">
            <a:alphaModFix/>
          </a:blip>
          <a:stretch>
            <a:fillRect/>
          </a:stretch>
        </p:blipFill>
        <p:spPr>
          <a:xfrm>
            <a:off x="3281300" y="1083275"/>
            <a:ext cx="5782749" cy="1674625"/>
          </a:xfrm>
          <a:prstGeom prst="rect">
            <a:avLst/>
          </a:prstGeom>
          <a:noFill/>
          <a:ln>
            <a:noFill/>
          </a:ln>
        </p:spPr>
      </p:pic>
      <p:sp>
        <p:nvSpPr>
          <p:cNvPr id="862" name="Google Shape;862;p74"/>
          <p:cNvSpPr/>
          <p:nvPr/>
        </p:nvSpPr>
        <p:spPr>
          <a:xfrm>
            <a:off x="1303650" y="3287363"/>
            <a:ext cx="204300" cy="40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4"/>
          <p:cNvSpPr txBox="1"/>
          <p:nvPr/>
        </p:nvSpPr>
        <p:spPr>
          <a:xfrm>
            <a:off x="3934075" y="3152900"/>
            <a:ext cx="44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864" name="Google Shape;864;p74"/>
          <p:cNvSpPr txBox="1"/>
          <p:nvPr/>
        </p:nvSpPr>
        <p:spPr>
          <a:xfrm>
            <a:off x="124350" y="4543300"/>
            <a:ext cx="573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ontserrat Medium"/>
                <a:ea typeface="Montserrat Medium"/>
                <a:cs typeface="Montserrat Medium"/>
                <a:sym typeface="Montserrat Medium"/>
              </a:rPr>
              <a:t>Creates a </a:t>
            </a:r>
            <a:r>
              <a:rPr lang="en" sz="1100">
                <a:solidFill>
                  <a:schemeClr val="dk1"/>
                </a:solidFill>
                <a:latin typeface="Montserrat Medium"/>
                <a:ea typeface="Montserrat Medium"/>
                <a:cs typeface="Montserrat Medium"/>
                <a:sym typeface="Montserrat Medium"/>
              </a:rPr>
              <a:t>griefing opportunity</a:t>
            </a:r>
            <a:r>
              <a:rPr lang="en" sz="1100">
                <a:solidFill>
                  <a:schemeClr val="dk1"/>
                </a:solidFill>
                <a:latin typeface="Montserrat Medium"/>
                <a:ea typeface="Montserrat Medium"/>
                <a:cs typeface="Montserrat Medium"/>
                <a:sym typeface="Montserrat Medium"/>
              </a:rPr>
              <a:t> by </a:t>
            </a:r>
            <a:r>
              <a:rPr lang="en" sz="1100">
                <a:solidFill>
                  <a:schemeClr val="dk1"/>
                </a:solidFill>
                <a:latin typeface="Montserrat Medium"/>
                <a:ea typeface="Montserrat Medium"/>
                <a:cs typeface="Montserrat Medium"/>
                <a:sym typeface="Montserrat Medium"/>
              </a:rPr>
              <a:t>disrupting the operations of the protocol.</a:t>
            </a:r>
            <a:endParaRPr>
              <a:solidFill>
                <a:schemeClr val="dk1"/>
              </a:solidFill>
              <a:latin typeface="Montserrat Medium"/>
              <a:ea typeface="Montserrat Medium"/>
              <a:cs typeface="Montserrat Medium"/>
              <a:sym typeface="Montserrat Medium"/>
            </a:endParaRPr>
          </a:p>
        </p:txBody>
      </p:sp>
      <p:sp>
        <p:nvSpPr>
          <p:cNvPr id="865" name="Google Shape;865;p74"/>
          <p:cNvSpPr txBox="1"/>
          <p:nvPr/>
        </p:nvSpPr>
        <p:spPr>
          <a:xfrm>
            <a:off x="3999600" y="2778400"/>
            <a:ext cx="514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ontserrat Medium"/>
                <a:ea typeface="Montserrat Medium"/>
                <a:cs typeface="Montserrat Medium"/>
                <a:sym typeface="Montserrat Medium"/>
              </a:rPr>
              <a:t>Blacklist/Whitelist any user on the contract.</a:t>
            </a:r>
            <a:endParaRPr>
              <a:solidFill>
                <a:schemeClr val="dk1"/>
              </a:solidFill>
              <a:latin typeface="Montserrat Medium"/>
              <a:ea typeface="Montserrat Medium"/>
              <a:cs typeface="Montserrat Medium"/>
              <a:sym typeface="Montserrat Medium"/>
            </a:endParaRPr>
          </a:p>
        </p:txBody>
      </p:sp>
      <p:sp>
        <p:nvSpPr>
          <p:cNvPr id="866" name="Google Shape;866;p74"/>
          <p:cNvSpPr txBox="1"/>
          <p:nvPr>
            <p:ph type="title"/>
          </p:nvPr>
        </p:nvSpPr>
        <p:spPr>
          <a:xfrm>
            <a:off x="1826750" y="108650"/>
            <a:ext cx="4653900" cy="5388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Montserrat"/>
                <a:ea typeface="Montserrat"/>
                <a:cs typeface="Montserrat"/>
                <a:sym typeface="Montserrat"/>
              </a:rPr>
              <a:t>Missing Authorization Check</a:t>
            </a:r>
            <a:endParaRPr b="1" sz="2300">
              <a:latin typeface="Montserrat"/>
              <a:ea typeface="Montserrat"/>
              <a:cs typeface="Montserrat"/>
              <a:sym typeface="Montserrat"/>
            </a:endParaRPr>
          </a:p>
        </p:txBody>
      </p:sp>
      <p:pic>
        <p:nvPicPr>
          <p:cNvPr id="867" name="Google Shape;867;p74"/>
          <p:cNvPicPr preferRelativeResize="0"/>
          <p:nvPr/>
        </p:nvPicPr>
        <p:blipFill rotWithShape="1">
          <a:blip r:embed="rId6">
            <a:alphaModFix/>
          </a:blip>
          <a:srcRect b="0" l="-3640" r="3639" t="0"/>
          <a:stretch/>
        </p:blipFill>
        <p:spPr>
          <a:xfrm>
            <a:off x="-604850" y="-717425"/>
            <a:ext cx="1441125" cy="1441125"/>
          </a:xfrm>
          <a:prstGeom prst="rect">
            <a:avLst/>
          </a:prstGeom>
          <a:noFill/>
          <a:ln>
            <a:noFill/>
          </a:ln>
        </p:spPr>
      </p:pic>
      <p:pic>
        <p:nvPicPr>
          <p:cNvPr id="868" name="Google Shape;868;p74"/>
          <p:cNvPicPr preferRelativeResize="0"/>
          <p:nvPr/>
        </p:nvPicPr>
        <p:blipFill rotWithShape="1">
          <a:blip r:embed="rId7">
            <a:alphaModFix/>
          </a:blip>
          <a:srcRect b="-34280" l="29840" r="-29840" t="34280"/>
          <a:stretch/>
        </p:blipFill>
        <p:spPr>
          <a:xfrm>
            <a:off x="172525" y="0"/>
            <a:ext cx="1160800" cy="1154475"/>
          </a:xfrm>
          <a:prstGeom prst="rect">
            <a:avLst/>
          </a:prstGeom>
          <a:noFill/>
          <a:ln>
            <a:noFill/>
          </a:ln>
        </p:spPr>
      </p:pic>
      <p:pic>
        <p:nvPicPr>
          <p:cNvPr id="869" name="Google Shape;869;p74"/>
          <p:cNvPicPr preferRelativeResize="0"/>
          <p:nvPr/>
        </p:nvPicPr>
        <p:blipFill>
          <a:blip r:embed="rId8">
            <a:alphaModFix/>
          </a:blip>
          <a:stretch>
            <a:fillRect/>
          </a:stretch>
        </p:blipFill>
        <p:spPr>
          <a:xfrm>
            <a:off x="298238" y="167197"/>
            <a:ext cx="445425" cy="454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3" name="Shape 873"/>
        <p:cNvGrpSpPr/>
        <p:nvPr/>
      </p:nvGrpSpPr>
      <p:grpSpPr>
        <a:xfrm>
          <a:off x="0" y="0"/>
          <a:ext cx="0" cy="0"/>
          <a:chOff x="0" y="0"/>
          <a:chExt cx="0" cy="0"/>
        </a:xfrm>
      </p:grpSpPr>
      <p:pic>
        <p:nvPicPr>
          <p:cNvPr id="874" name="Google Shape;874;p75"/>
          <p:cNvPicPr preferRelativeResize="0"/>
          <p:nvPr/>
        </p:nvPicPr>
        <p:blipFill>
          <a:blip r:embed="rId3">
            <a:alphaModFix/>
          </a:blip>
          <a:stretch>
            <a:fillRect/>
          </a:stretch>
        </p:blipFill>
        <p:spPr>
          <a:xfrm>
            <a:off x="417525" y="715950"/>
            <a:ext cx="7584752" cy="3641699"/>
          </a:xfrm>
          <a:prstGeom prst="rect">
            <a:avLst/>
          </a:prstGeom>
          <a:noFill/>
          <a:ln>
            <a:noFill/>
          </a:ln>
        </p:spPr>
      </p:pic>
      <p:sp>
        <p:nvSpPr>
          <p:cNvPr id="875" name="Google Shape;875;p75"/>
          <p:cNvSpPr txBox="1"/>
          <p:nvPr/>
        </p:nvSpPr>
        <p:spPr>
          <a:xfrm>
            <a:off x="2969625" y="85575"/>
            <a:ext cx="58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SemiBold"/>
                <a:ea typeface="Montserrat SemiBold"/>
                <a:cs typeface="Montserrat SemiBold"/>
                <a:sym typeface="Montserrat SemiBold"/>
              </a:rPr>
              <a:t>Sense </a:t>
            </a:r>
            <a:r>
              <a:rPr lang="en">
                <a:solidFill>
                  <a:schemeClr val="dk1"/>
                </a:solidFill>
                <a:latin typeface="Montserrat SemiBold"/>
                <a:ea typeface="Montserrat SemiBold"/>
                <a:cs typeface="Montserrat SemiBold"/>
                <a:sym typeface="Montserrat SemiBold"/>
              </a:rPr>
              <a:t>F</a:t>
            </a:r>
            <a:r>
              <a:rPr lang="en">
                <a:solidFill>
                  <a:schemeClr val="dk1"/>
                </a:solidFill>
                <a:latin typeface="Montserrat SemiBold"/>
                <a:ea typeface="Montserrat SemiBold"/>
                <a:cs typeface="Montserrat SemiBold"/>
                <a:sym typeface="Montserrat SemiBold"/>
              </a:rPr>
              <a:t>inance : Lack of access control updating oracle data</a:t>
            </a:r>
            <a:endParaRPr>
              <a:solidFill>
                <a:schemeClr val="dk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dk1"/>
              </a:solidFill>
              <a:latin typeface="Montserrat SemiBold"/>
              <a:ea typeface="Montserrat SemiBold"/>
              <a:cs typeface="Montserrat SemiBold"/>
              <a:sym typeface="Montserrat SemiBold"/>
            </a:endParaRPr>
          </a:p>
        </p:txBody>
      </p:sp>
      <p:sp>
        <p:nvSpPr>
          <p:cNvPr id="876" name="Google Shape;876;p75"/>
          <p:cNvSpPr txBox="1"/>
          <p:nvPr/>
        </p:nvSpPr>
        <p:spPr>
          <a:xfrm>
            <a:off x="546375" y="4530650"/>
            <a:ext cx="777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Anyone can call the </a:t>
            </a:r>
            <a:r>
              <a:rPr lang="en" sz="1200">
                <a:solidFill>
                  <a:schemeClr val="dk1"/>
                </a:solidFill>
                <a:latin typeface="Montserrat SemiBold"/>
                <a:ea typeface="Montserrat SemiBold"/>
                <a:cs typeface="Montserrat SemiBold"/>
                <a:sym typeface="Montserrat SemiBold"/>
              </a:rPr>
              <a:t>onSwap() </a:t>
            </a:r>
            <a:r>
              <a:rPr lang="en" sz="1200">
                <a:solidFill>
                  <a:schemeClr val="dk1"/>
                </a:solidFill>
                <a:latin typeface="Montserrat"/>
                <a:ea typeface="Montserrat"/>
                <a:cs typeface="Montserrat"/>
                <a:sym typeface="Montserrat"/>
              </a:rPr>
              <a:t>which updates the stored oracle information on the pool contract.</a:t>
            </a:r>
            <a:endParaRPr sz="1200">
              <a:solidFill>
                <a:schemeClr val="dk1"/>
              </a:solidFill>
              <a:latin typeface="Montserrat"/>
              <a:ea typeface="Montserrat"/>
              <a:cs typeface="Montserrat"/>
              <a:sym typeface="Montserrat"/>
            </a:endParaRPr>
          </a:p>
        </p:txBody>
      </p:sp>
      <p:pic>
        <p:nvPicPr>
          <p:cNvPr id="877" name="Google Shape;877;p75"/>
          <p:cNvPicPr preferRelativeResize="0"/>
          <p:nvPr/>
        </p:nvPicPr>
        <p:blipFill rotWithShape="1">
          <a:blip r:embed="rId4">
            <a:alphaModFix/>
          </a:blip>
          <a:srcRect b="0" l="-3640" r="3639" t="0"/>
          <a:stretch/>
        </p:blipFill>
        <p:spPr>
          <a:xfrm>
            <a:off x="-604850" y="-799050"/>
            <a:ext cx="1441125" cy="1441125"/>
          </a:xfrm>
          <a:prstGeom prst="rect">
            <a:avLst/>
          </a:prstGeom>
          <a:noFill/>
          <a:ln>
            <a:noFill/>
          </a:ln>
        </p:spPr>
      </p:pic>
      <p:pic>
        <p:nvPicPr>
          <p:cNvPr id="878" name="Google Shape;878;p75"/>
          <p:cNvPicPr preferRelativeResize="0"/>
          <p:nvPr/>
        </p:nvPicPr>
        <p:blipFill rotWithShape="1">
          <a:blip r:embed="rId5">
            <a:alphaModFix/>
          </a:blip>
          <a:srcRect b="-34280" l="29840" r="-29840" t="34280"/>
          <a:stretch/>
        </p:blipFill>
        <p:spPr>
          <a:xfrm>
            <a:off x="172525" y="-81625"/>
            <a:ext cx="1160800" cy="1154475"/>
          </a:xfrm>
          <a:prstGeom prst="rect">
            <a:avLst/>
          </a:prstGeom>
          <a:noFill/>
          <a:ln>
            <a:noFill/>
          </a:ln>
        </p:spPr>
      </p:pic>
      <p:pic>
        <p:nvPicPr>
          <p:cNvPr id="879" name="Google Shape;879;p75"/>
          <p:cNvPicPr preferRelativeResize="0"/>
          <p:nvPr/>
        </p:nvPicPr>
        <p:blipFill>
          <a:blip r:embed="rId6">
            <a:alphaModFix/>
          </a:blip>
          <a:stretch>
            <a:fillRect/>
          </a:stretch>
        </p:blipFill>
        <p:spPr>
          <a:xfrm>
            <a:off x="298238" y="85572"/>
            <a:ext cx="445425" cy="454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3" name="Shape 883"/>
        <p:cNvGrpSpPr/>
        <p:nvPr/>
      </p:nvGrpSpPr>
      <p:grpSpPr>
        <a:xfrm>
          <a:off x="0" y="0"/>
          <a:ext cx="0" cy="0"/>
          <a:chOff x="0" y="0"/>
          <a:chExt cx="0" cy="0"/>
        </a:xfrm>
      </p:grpSpPr>
      <p:pic>
        <p:nvPicPr>
          <p:cNvPr id="884" name="Google Shape;884;p76"/>
          <p:cNvPicPr preferRelativeResize="0"/>
          <p:nvPr/>
        </p:nvPicPr>
        <p:blipFill>
          <a:blip r:embed="rId3">
            <a:alphaModFix/>
          </a:blip>
          <a:stretch>
            <a:fillRect/>
          </a:stretch>
        </p:blipFill>
        <p:spPr>
          <a:xfrm>
            <a:off x="192475" y="436875"/>
            <a:ext cx="7397476" cy="4198074"/>
          </a:xfrm>
          <a:prstGeom prst="rect">
            <a:avLst/>
          </a:prstGeom>
          <a:noFill/>
          <a:ln>
            <a:noFill/>
          </a:ln>
        </p:spPr>
      </p:pic>
      <p:sp>
        <p:nvSpPr>
          <p:cNvPr id="885" name="Google Shape;885;p76"/>
          <p:cNvSpPr txBox="1"/>
          <p:nvPr/>
        </p:nvSpPr>
        <p:spPr>
          <a:xfrm>
            <a:off x="428625" y="4634950"/>
            <a:ext cx="930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Montserrat SemiBold"/>
                <a:ea typeface="Montserrat SemiBold"/>
                <a:cs typeface="Montserrat SemiBold"/>
                <a:sym typeface="Montserrat SemiBold"/>
              </a:rPr>
              <a:t>https://medium.com/immunefi/sense-finance-access-control-issue-bugfix-review-32e0c806b1a0</a:t>
            </a:r>
            <a:endParaRPr sz="1300">
              <a:solidFill>
                <a:schemeClr val="dk1"/>
              </a:solidFill>
              <a:latin typeface="Montserrat SemiBold"/>
              <a:ea typeface="Montserrat SemiBold"/>
              <a:cs typeface="Montserrat SemiBold"/>
              <a:sym typeface="Montserrat SemiBold"/>
            </a:endParaRPr>
          </a:p>
        </p:txBody>
      </p:sp>
      <p:pic>
        <p:nvPicPr>
          <p:cNvPr id="886" name="Google Shape;886;p76"/>
          <p:cNvPicPr preferRelativeResize="0"/>
          <p:nvPr/>
        </p:nvPicPr>
        <p:blipFill rotWithShape="1">
          <a:blip r:embed="rId4">
            <a:alphaModFix/>
          </a:blip>
          <a:srcRect b="0" l="-3640" r="3639" t="0"/>
          <a:stretch/>
        </p:blipFill>
        <p:spPr>
          <a:xfrm flipH="1" rot="10800000">
            <a:off x="8216212" y="-669200"/>
            <a:ext cx="1441125" cy="1441125"/>
          </a:xfrm>
          <a:prstGeom prst="rect">
            <a:avLst/>
          </a:prstGeom>
          <a:noFill/>
          <a:ln>
            <a:noFill/>
          </a:ln>
        </p:spPr>
      </p:pic>
      <p:pic>
        <p:nvPicPr>
          <p:cNvPr id="887" name="Google Shape;887;p76"/>
          <p:cNvPicPr preferRelativeResize="0"/>
          <p:nvPr/>
        </p:nvPicPr>
        <p:blipFill rotWithShape="1">
          <a:blip r:embed="rId5">
            <a:alphaModFix/>
          </a:blip>
          <a:srcRect b="-34280" l="29840" r="-29840" t="34280"/>
          <a:stretch/>
        </p:blipFill>
        <p:spPr>
          <a:xfrm flipH="1" rot="10800000">
            <a:off x="8356375" y="-454425"/>
            <a:ext cx="1160800" cy="1154475"/>
          </a:xfrm>
          <a:prstGeom prst="rect">
            <a:avLst/>
          </a:prstGeom>
          <a:noFill/>
          <a:ln>
            <a:noFill/>
          </a:ln>
        </p:spPr>
      </p:pic>
      <p:pic>
        <p:nvPicPr>
          <p:cNvPr id="888" name="Google Shape;888;p76"/>
          <p:cNvPicPr preferRelativeResize="0"/>
          <p:nvPr/>
        </p:nvPicPr>
        <p:blipFill>
          <a:blip r:embed="rId6">
            <a:alphaModFix/>
          </a:blip>
          <a:stretch>
            <a:fillRect/>
          </a:stretch>
        </p:blipFill>
        <p:spPr>
          <a:xfrm flipH="1" rot="10800000">
            <a:off x="8446638" y="180166"/>
            <a:ext cx="445425" cy="454450"/>
          </a:xfrm>
          <a:prstGeom prst="rect">
            <a:avLst/>
          </a:prstGeom>
          <a:noFill/>
          <a:ln>
            <a:noFill/>
          </a:ln>
        </p:spPr>
      </p:pic>
      <p:sp>
        <p:nvSpPr>
          <p:cNvPr id="889" name="Google Shape;889;p76"/>
          <p:cNvSpPr txBox="1"/>
          <p:nvPr/>
        </p:nvSpPr>
        <p:spPr>
          <a:xfrm>
            <a:off x="5756225" y="2371650"/>
            <a:ext cx="42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Fixed by adding caller check</a:t>
            </a:r>
            <a:endParaRPr>
              <a:solidFill>
                <a:schemeClr val="dk1"/>
              </a:solidFill>
              <a:latin typeface="Montserrat"/>
              <a:ea typeface="Montserrat"/>
              <a:cs typeface="Montserrat"/>
              <a:sym typeface="Montserrat"/>
            </a:endParaRPr>
          </a:p>
        </p:txBody>
      </p:sp>
      <p:cxnSp>
        <p:nvCxnSpPr>
          <p:cNvPr id="890" name="Google Shape;890;p76"/>
          <p:cNvCxnSpPr/>
          <p:nvPr/>
        </p:nvCxnSpPr>
        <p:spPr>
          <a:xfrm flipH="1" rot="10800000">
            <a:off x="3944250" y="2771775"/>
            <a:ext cx="2540700" cy="3996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4" name="Shape 894"/>
        <p:cNvGrpSpPr/>
        <p:nvPr/>
      </p:nvGrpSpPr>
      <p:grpSpPr>
        <a:xfrm>
          <a:off x="0" y="0"/>
          <a:ext cx="0" cy="0"/>
          <a:chOff x="0" y="0"/>
          <a:chExt cx="0" cy="0"/>
        </a:xfrm>
      </p:grpSpPr>
      <p:sp>
        <p:nvSpPr>
          <p:cNvPr id="895" name="Google Shape;895;p77"/>
          <p:cNvSpPr txBox="1"/>
          <p:nvPr>
            <p:ph type="title"/>
          </p:nvPr>
        </p:nvSpPr>
        <p:spPr>
          <a:xfrm>
            <a:off x="1129225" y="315625"/>
            <a:ext cx="7664100" cy="5232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2200">
                <a:latin typeface="Montserrat"/>
                <a:ea typeface="Montserrat"/>
                <a:cs typeface="Montserrat"/>
                <a:sym typeface="Montserrat"/>
              </a:rPr>
              <a:t>Why bug bounties and role of I</a:t>
            </a:r>
            <a:r>
              <a:rPr b="1" lang="en" sz="2200">
                <a:latin typeface="Montserrat"/>
                <a:ea typeface="Montserrat"/>
                <a:cs typeface="Montserrat"/>
                <a:sym typeface="Montserrat"/>
              </a:rPr>
              <a:t>mmunefi</a:t>
            </a:r>
            <a:r>
              <a:rPr b="1" lang="en" sz="2200">
                <a:latin typeface="Montserrat"/>
                <a:ea typeface="Montserrat"/>
                <a:cs typeface="Montserrat"/>
                <a:sym typeface="Montserrat"/>
              </a:rPr>
              <a:t>?</a:t>
            </a:r>
            <a:endParaRPr b="1" sz="2200">
              <a:latin typeface="Montserrat"/>
              <a:ea typeface="Montserrat"/>
              <a:cs typeface="Montserrat"/>
              <a:sym typeface="Montserrat"/>
            </a:endParaRPr>
          </a:p>
        </p:txBody>
      </p:sp>
      <p:pic>
        <p:nvPicPr>
          <p:cNvPr id="896" name="Google Shape;896;p77"/>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897" name="Google Shape;897;p77"/>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898" name="Google Shape;898;p77"/>
          <p:cNvPicPr preferRelativeResize="0"/>
          <p:nvPr/>
        </p:nvPicPr>
        <p:blipFill>
          <a:blip r:embed="rId5">
            <a:alphaModFix/>
          </a:blip>
          <a:stretch>
            <a:fillRect/>
          </a:stretch>
        </p:blipFill>
        <p:spPr>
          <a:xfrm>
            <a:off x="298238" y="167197"/>
            <a:ext cx="445425" cy="454450"/>
          </a:xfrm>
          <a:prstGeom prst="rect">
            <a:avLst/>
          </a:prstGeom>
          <a:noFill/>
          <a:ln>
            <a:noFill/>
          </a:ln>
        </p:spPr>
      </p:pic>
      <p:sp>
        <p:nvSpPr>
          <p:cNvPr id="899" name="Google Shape;899;p77"/>
          <p:cNvSpPr txBox="1"/>
          <p:nvPr>
            <p:ph idx="4294967295" type="body"/>
          </p:nvPr>
        </p:nvSpPr>
        <p:spPr>
          <a:xfrm>
            <a:off x="298250" y="1647850"/>
            <a:ext cx="8220300" cy="22518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When code is law and code is money, then a bug that is exploited is just straight money for the exploiter.</a:t>
            </a:r>
            <a:endParaRPr sz="1700">
              <a:solidFill>
                <a:schemeClr val="dk1"/>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Protecting from the biggest threats of space.</a:t>
            </a:r>
            <a:endParaRPr sz="1700">
              <a:solidFill>
                <a:schemeClr val="dk1"/>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Largest bug bounty program for DeFi and blockchain in general.</a:t>
            </a:r>
            <a:endParaRPr sz="1700">
              <a:solidFill>
                <a:schemeClr val="dk1"/>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Attract the best talent with the best reward.</a:t>
            </a:r>
            <a:endParaRPr sz="1700">
              <a:solidFill>
                <a:schemeClr val="dk1"/>
              </a:solidFill>
              <a:latin typeface="Montserrat Medium"/>
              <a:ea typeface="Montserrat Medium"/>
              <a:cs typeface="Montserrat Medium"/>
              <a:sym typeface="Montserrat Medium"/>
            </a:endParaRPr>
          </a:p>
          <a:p>
            <a:pPr indent="-336550" lvl="0" marL="457200" rtl="0" algn="l">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We hope </a:t>
            </a:r>
            <a:r>
              <a:rPr lang="en" sz="1700">
                <a:solidFill>
                  <a:schemeClr val="dk1"/>
                </a:solidFill>
                <a:latin typeface="Montserrat Medium"/>
                <a:ea typeface="Montserrat Medium"/>
                <a:cs typeface="Montserrat Medium"/>
                <a:sym typeface="Montserrat Medium"/>
              </a:rPr>
              <a:t>to turn </a:t>
            </a:r>
            <a:r>
              <a:rPr lang="en" sz="1700">
                <a:solidFill>
                  <a:schemeClr val="dk1"/>
                </a:solidFill>
                <a:latin typeface="Montserrat Medium"/>
                <a:ea typeface="Montserrat Medium"/>
                <a:cs typeface="Montserrat Medium"/>
                <a:sym typeface="Montserrat Medium"/>
              </a:rPr>
              <a:t>blackhats into whitehats through alignments of incentives with projects.</a:t>
            </a:r>
            <a:endParaRPr sz="1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8"/>
          <p:cNvSpPr txBox="1"/>
          <p:nvPr>
            <p:ph type="title"/>
          </p:nvPr>
        </p:nvSpPr>
        <p:spPr>
          <a:xfrm>
            <a:off x="311700" y="2150850"/>
            <a:ext cx="8520600" cy="6465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sz="3000">
                <a:latin typeface="Montserrat"/>
                <a:ea typeface="Montserrat"/>
                <a:cs typeface="Montserrat"/>
                <a:sym typeface="Montserrat"/>
              </a:rPr>
              <a:t>Who wants to become a Web3 Hacker?</a:t>
            </a:r>
            <a:endParaRPr b="1" sz="3000">
              <a:latin typeface="Montserrat"/>
              <a:ea typeface="Montserrat"/>
              <a:cs typeface="Montserrat"/>
              <a:sym typeface="Montserrat"/>
            </a:endParaRPr>
          </a:p>
        </p:txBody>
      </p:sp>
      <p:pic>
        <p:nvPicPr>
          <p:cNvPr id="905" name="Google Shape;905;p78"/>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906" name="Google Shape;906;p78"/>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907" name="Google Shape;907;p78"/>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nvSpPr>
        <p:spPr>
          <a:xfrm>
            <a:off x="423975" y="1455150"/>
            <a:ext cx="8130900" cy="21144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rtl="0" algn="l">
              <a:spcBef>
                <a:spcPts val="0"/>
              </a:spcBef>
              <a:spcAft>
                <a:spcPts val="0"/>
              </a:spcAft>
              <a:buClr>
                <a:srgbClr val="FFFFFF"/>
              </a:buClr>
              <a:buSzPts val="2000"/>
              <a:buFont typeface="Montserrat Medium"/>
              <a:buChar char="●"/>
            </a:pPr>
            <a:r>
              <a:rPr lang="en" sz="2000">
                <a:solidFill>
                  <a:srgbClr val="FFFFFF"/>
                </a:solidFill>
                <a:latin typeface="Montserrat Medium"/>
                <a:ea typeface="Montserrat Medium"/>
                <a:cs typeface="Montserrat Medium"/>
                <a:sym typeface="Montserrat Medium"/>
              </a:rPr>
              <a:t>Immutable program code containing set of instructions to be executed.</a:t>
            </a:r>
            <a:endParaRPr sz="2000">
              <a:solidFill>
                <a:srgbClr val="FFFFFF"/>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rtl="0" algn="l">
              <a:spcBef>
                <a:spcPts val="0"/>
              </a:spcBef>
              <a:spcAft>
                <a:spcPts val="0"/>
              </a:spcAft>
              <a:buClr>
                <a:srgbClr val="FFFFFF"/>
              </a:buClr>
              <a:buSzPts val="2000"/>
              <a:buFont typeface="Montserrat Medium"/>
              <a:buChar char="●"/>
            </a:pPr>
            <a:r>
              <a:rPr lang="en" sz="2000">
                <a:solidFill>
                  <a:srgbClr val="FFFFFF"/>
                </a:solidFill>
                <a:latin typeface="Montserrat Medium"/>
                <a:ea typeface="Montserrat Medium"/>
                <a:cs typeface="Montserrat Medium"/>
                <a:sym typeface="Montserrat Medium"/>
              </a:rPr>
              <a:t>Run on decentralized blockchain network such as E</a:t>
            </a:r>
            <a:r>
              <a:rPr lang="en" sz="2000">
                <a:solidFill>
                  <a:srgbClr val="FFFFFF"/>
                </a:solidFill>
                <a:latin typeface="Montserrat Medium"/>
                <a:ea typeface="Montserrat Medium"/>
                <a:cs typeface="Montserrat Medium"/>
                <a:sym typeface="Montserrat Medium"/>
              </a:rPr>
              <a:t>thereum</a:t>
            </a:r>
            <a:r>
              <a:rPr lang="en" sz="2000">
                <a:solidFill>
                  <a:srgbClr val="FFFFFF"/>
                </a:solidFill>
                <a:latin typeface="Montserrat Medium"/>
                <a:ea typeface="Montserrat Medium"/>
                <a:cs typeface="Montserrat Medium"/>
                <a:sym typeface="Montserrat Medium"/>
              </a:rPr>
              <a:t>, Solana, Polkadot etc</a:t>
            </a:r>
            <a:endParaRPr sz="2000">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rtl="0" algn="l">
              <a:spcBef>
                <a:spcPts val="0"/>
              </a:spcBef>
              <a:spcAft>
                <a:spcPts val="0"/>
              </a:spcAft>
              <a:buClr>
                <a:srgbClr val="FFFFFF"/>
              </a:buClr>
              <a:buSzPts val="2000"/>
              <a:buFont typeface="Montserrat Medium"/>
              <a:buChar char="●"/>
            </a:pPr>
            <a:r>
              <a:rPr lang="en" sz="2000">
                <a:solidFill>
                  <a:srgbClr val="FFFFFF"/>
                </a:solidFill>
                <a:latin typeface="Montserrat Medium"/>
                <a:ea typeface="Montserrat Medium"/>
                <a:cs typeface="Montserrat Medium"/>
                <a:sym typeface="Montserrat Medium"/>
              </a:rPr>
              <a:t>Extensively written in high level languages like Solidity, Vyper, Rust, Stacks etc</a:t>
            </a:r>
            <a:endParaRPr sz="2000">
              <a:solidFill>
                <a:srgbClr val="FFFFFF"/>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sz="2000">
              <a:solidFill>
                <a:srgbClr val="FFFFFF"/>
              </a:solidFill>
              <a:latin typeface="Montserrat Medium"/>
              <a:ea typeface="Montserrat Medium"/>
              <a:cs typeface="Montserrat Medium"/>
              <a:sym typeface="Montserrat Medium"/>
            </a:endParaRPr>
          </a:p>
          <a:p>
            <a:pPr indent="-355600" lvl="0" marL="457200" rtl="0" algn="l">
              <a:spcBef>
                <a:spcPts val="0"/>
              </a:spcBef>
              <a:spcAft>
                <a:spcPts val="0"/>
              </a:spcAft>
              <a:buClr>
                <a:srgbClr val="FFFFFF"/>
              </a:buClr>
              <a:buSzPts val="2000"/>
              <a:buFont typeface="Montserrat Medium"/>
              <a:buChar char="●"/>
            </a:pPr>
            <a:r>
              <a:rPr lang="en" sz="2000">
                <a:solidFill>
                  <a:srgbClr val="FFFFFF"/>
                </a:solidFill>
                <a:latin typeface="Montserrat Medium"/>
                <a:ea typeface="Montserrat Medium"/>
                <a:cs typeface="Montserrat Medium"/>
                <a:sym typeface="Montserrat Medium"/>
              </a:rPr>
              <a:t>Contains set of OPCODES which interacts </a:t>
            </a:r>
            <a:r>
              <a:rPr lang="en" sz="2000">
                <a:solidFill>
                  <a:srgbClr val="FFFFFF"/>
                </a:solidFill>
                <a:latin typeface="Montserrat Medium"/>
                <a:ea typeface="Montserrat Medium"/>
                <a:cs typeface="Montserrat Medium"/>
                <a:sym typeface="Montserrat Medium"/>
              </a:rPr>
              <a:t>with the EVM</a:t>
            </a:r>
            <a:r>
              <a:rPr lang="en" sz="2000">
                <a:solidFill>
                  <a:srgbClr val="FFFFFF"/>
                </a:solidFill>
                <a:latin typeface="Montserrat Medium"/>
                <a:ea typeface="Montserrat Medium"/>
                <a:cs typeface="Montserrat Medium"/>
                <a:sym typeface="Montserrat Medium"/>
              </a:rPr>
              <a:t> (Ethereum virtual Machine)</a:t>
            </a:r>
            <a:endParaRPr sz="2000">
              <a:solidFill>
                <a:srgbClr val="FFFFFF"/>
              </a:solidFill>
              <a:latin typeface="Montserrat Medium"/>
              <a:ea typeface="Montserrat Medium"/>
              <a:cs typeface="Montserrat Medium"/>
              <a:sym typeface="Montserrat Medium"/>
            </a:endParaRPr>
          </a:p>
        </p:txBody>
      </p:sp>
      <p:pic>
        <p:nvPicPr>
          <p:cNvPr id="337" name="Google Shape;337;p34"/>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338" name="Google Shape;338;p34"/>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339" name="Google Shape;339;p34"/>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79"/>
          <p:cNvSpPr txBox="1"/>
          <p:nvPr>
            <p:ph type="title"/>
          </p:nvPr>
        </p:nvSpPr>
        <p:spPr>
          <a:xfrm>
            <a:off x="311700" y="445025"/>
            <a:ext cx="6466200" cy="661800"/>
          </a:xfrm>
          <a:prstGeom prst="rect">
            <a:avLst/>
          </a:prstGeom>
          <a:gradFill>
            <a:gsLst>
              <a:gs pos="0">
                <a:srgbClr val="F01580"/>
              </a:gs>
              <a:gs pos="100000">
                <a:srgbClr val="9D10BF"/>
              </a:gs>
            </a:gsLst>
            <a:lin ang="5400012" scaled="0"/>
          </a:gradFill>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3100">
                <a:latin typeface="Montserrat"/>
                <a:ea typeface="Montserrat"/>
                <a:cs typeface="Montserrat"/>
                <a:sym typeface="Montserrat"/>
              </a:rPr>
              <a:t>Useful links to get you started</a:t>
            </a:r>
            <a:endParaRPr b="1" sz="3500">
              <a:latin typeface="Montserrat"/>
              <a:ea typeface="Montserrat"/>
              <a:cs typeface="Montserrat"/>
              <a:sym typeface="Montserrat"/>
            </a:endParaRPr>
          </a:p>
        </p:txBody>
      </p:sp>
      <p:sp>
        <p:nvSpPr>
          <p:cNvPr id="913" name="Google Shape;913;p79"/>
          <p:cNvSpPr txBox="1"/>
          <p:nvPr>
            <p:ph idx="1" type="body"/>
          </p:nvPr>
        </p:nvSpPr>
        <p:spPr>
          <a:xfrm>
            <a:off x="204350" y="1468575"/>
            <a:ext cx="8937900" cy="3324600"/>
          </a:xfrm>
          <a:prstGeom prst="rect">
            <a:avLst/>
          </a:prstGeom>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 sz="2000" u="sng">
                <a:solidFill>
                  <a:schemeClr val="accent5"/>
                </a:solidFill>
                <a:hlinkClick r:id="rId3">
                  <a:extLst>
                    <a:ext uri="{A12FA001-AC4F-418D-AE19-62706E023703}">
                      <ahyp:hlinkClr val="tx"/>
                    </a:ext>
                  </a:extLst>
                </a:hlinkClick>
              </a:rPr>
              <a:t>https://medium.com/immunefi/hacking-the-blockchain-an-ultimate-guide-4f34b33c6e8b</a:t>
            </a:r>
            <a:endParaRPr sz="2000"/>
          </a:p>
          <a:p>
            <a:pPr indent="-355600" lvl="0" marL="457200" rtl="0" algn="l">
              <a:spcBef>
                <a:spcPts val="0"/>
              </a:spcBef>
              <a:spcAft>
                <a:spcPts val="0"/>
              </a:spcAft>
              <a:buSzPts val="2000"/>
              <a:buChar char="●"/>
            </a:pPr>
            <a:r>
              <a:rPr lang="en" sz="2000" u="sng">
                <a:solidFill>
                  <a:schemeClr val="accent5"/>
                </a:solidFill>
                <a:hlinkClick r:id="rId4">
                  <a:extLst>
                    <a:ext uri="{A12FA001-AC4F-418D-AE19-62706E023703}">
                      <ahyp:hlinkClr val="tx"/>
                    </a:ext>
                  </a:extLst>
                </a:hlinkClick>
              </a:rPr>
              <a:t>https://solidity-by-example.org</a:t>
            </a:r>
            <a:endParaRPr sz="2000"/>
          </a:p>
          <a:p>
            <a:pPr indent="-355600" lvl="0" marL="457200" rtl="0" algn="l">
              <a:spcBef>
                <a:spcPts val="0"/>
              </a:spcBef>
              <a:spcAft>
                <a:spcPts val="0"/>
              </a:spcAft>
              <a:buSzPts val="2000"/>
              <a:buChar char="●"/>
            </a:pPr>
            <a:r>
              <a:rPr lang="en" sz="2000" u="sng">
                <a:solidFill>
                  <a:schemeClr val="hlink"/>
                </a:solidFill>
                <a:hlinkClick r:id="rId5"/>
              </a:rPr>
              <a:t>https://github.com/ethereumbook/ethereumbook</a:t>
            </a:r>
            <a:endParaRPr sz="2000"/>
          </a:p>
          <a:p>
            <a:pPr indent="-355600" lvl="0" marL="457200" rtl="0" algn="l">
              <a:spcBef>
                <a:spcPts val="0"/>
              </a:spcBef>
              <a:spcAft>
                <a:spcPts val="0"/>
              </a:spcAft>
              <a:buSzPts val="2000"/>
              <a:buChar char="●"/>
            </a:pPr>
            <a:r>
              <a:rPr lang="en" sz="2000" u="sng">
                <a:solidFill>
                  <a:schemeClr val="hlink"/>
                </a:solidFill>
                <a:hlinkClick r:id="rId6"/>
              </a:rPr>
              <a:t>https://github.com/OffcierCia/DeFi-Developer-Road-Map</a:t>
            </a:r>
            <a:endParaRPr sz="2000"/>
          </a:p>
          <a:p>
            <a:pPr indent="-355600" lvl="0" marL="457200" rtl="0" algn="l">
              <a:spcBef>
                <a:spcPts val="0"/>
              </a:spcBef>
              <a:spcAft>
                <a:spcPts val="0"/>
              </a:spcAft>
              <a:buSzPts val="2000"/>
              <a:buChar char="●"/>
            </a:pPr>
            <a:r>
              <a:rPr lang="en" sz="2000" u="sng">
                <a:solidFill>
                  <a:schemeClr val="hlink"/>
                </a:solidFill>
                <a:hlinkClick r:id="rId7"/>
              </a:rPr>
              <a:t>https://www.damnvulnerabledefi.xyz</a:t>
            </a:r>
            <a:endParaRPr sz="2000"/>
          </a:p>
          <a:p>
            <a:pPr indent="-355600" lvl="0" marL="457200" rtl="0" algn="l">
              <a:spcBef>
                <a:spcPts val="0"/>
              </a:spcBef>
              <a:spcAft>
                <a:spcPts val="0"/>
              </a:spcAft>
              <a:buSzPts val="2000"/>
              <a:buChar char="●"/>
            </a:pPr>
            <a:r>
              <a:rPr lang="en" sz="2000" u="sng">
                <a:solidFill>
                  <a:schemeClr val="hlink"/>
                </a:solidFill>
                <a:hlinkClick r:id="rId8"/>
              </a:rPr>
              <a:t>https://cmichel.io/how-to-become-a-smart-contract-auditor/</a:t>
            </a:r>
            <a:endParaRPr/>
          </a:p>
          <a:p>
            <a:pPr indent="-355600" lvl="0" marL="457200" rtl="0" algn="l">
              <a:spcBef>
                <a:spcPts val="0"/>
              </a:spcBef>
              <a:spcAft>
                <a:spcPts val="0"/>
              </a:spcAft>
              <a:buSzPts val="2000"/>
              <a:buChar char="●"/>
            </a:pPr>
            <a:r>
              <a:rPr lang="en" sz="2000" u="sng">
                <a:solidFill>
                  <a:schemeClr val="hlink"/>
                </a:solidFill>
                <a:hlinkClick r:id="rId9"/>
              </a:rPr>
              <a:t>https://ethernaut.openzeppelin.com/</a:t>
            </a:r>
            <a:endParaRPr sz="2000"/>
          </a:p>
          <a:p>
            <a:pPr indent="-355600" lvl="0" marL="457200" rtl="0" algn="l">
              <a:spcBef>
                <a:spcPts val="0"/>
              </a:spcBef>
              <a:spcAft>
                <a:spcPts val="0"/>
              </a:spcAft>
              <a:buSzPts val="2000"/>
              <a:buChar char="●"/>
            </a:pPr>
            <a:r>
              <a:rPr lang="en" sz="2000" u="sng">
                <a:solidFill>
                  <a:schemeClr val="hlink"/>
                </a:solidFill>
                <a:hlinkClick r:id="rId10"/>
              </a:rPr>
              <a:t>https://github.com/immunefi-team/community-challenges</a:t>
            </a:r>
            <a:endParaRPr sz="2000"/>
          </a:p>
        </p:txBody>
      </p:sp>
      <p:pic>
        <p:nvPicPr>
          <p:cNvPr id="914" name="Google Shape;914;p79"/>
          <p:cNvPicPr preferRelativeResize="0"/>
          <p:nvPr/>
        </p:nvPicPr>
        <p:blipFill rotWithShape="1">
          <a:blip r:embed="rId11">
            <a:alphaModFix/>
          </a:blip>
          <a:srcRect b="0" l="-3640" r="3639" t="0"/>
          <a:stretch/>
        </p:blipFill>
        <p:spPr>
          <a:xfrm flipH="1" rot="10800000">
            <a:off x="8216212" y="-669200"/>
            <a:ext cx="1441125" cy="1441125"/>
          </a:xfrm>
          <a:prstGeom prst="rect">
            <a:avLst/>
          </a:prstGeom>
          <a:noFill/>
          <a:ln>
            <a:noFill/>
          </a:ln>
        </p:spPr>
      </p:pic>
      <p:pic>
        <p:nvPicPr>
          <p:cNvPr id="915" name="Google Shape;915;p79"/>
          <p:cNvPicPr preferRelativeResize="0"/>
          <p:nvPr/>
        </p:nvPicPr>
        <p:blipFill rotWithShape="1">
          <a:blip r:embed="rId12">
            <a:alphaModFix/>
          </a:blip>
          <a:srcRect b="-34280" l="29840" r="-29840" t="34280"/>
          <a:stretch/>
        </p:blipFill>
        <p:spPr>
          <a:xfrm flipH="1" rot="10800000">
            <a:off x="8356375" y="-454425"/>
            <a:ext cx="1160800" cy="1154475"/>
          </a:xfrm>
          <a:prstGeom prst="rect">
            <a:avLst/>
          </a:prstGeom>
          <a:noFill/>
          <a:ln>
            <a:noFill/>
          </a:ln>
        </p:spPr>
      </p:pic>
      <p:pic>
        <p:nvPicPr>
          <p:cNvPr id="916" name="Google Shape;916;p79"/>
          <p:cNvPicPr preferRelativeResize="0"/>
          <p:nvPr/>
        </p:nvPicPr>
        <p:blipFill>
          <a:blip r:embed="rId13">
            <a:alphaModFix/>
          </a:blip>
          <a:stretch>
            <a:fillRect/>
          </a:stretch>
        </p:blipFill>
        <p:spPr>
          <a:xfrm flipH="1" rot="10800000">
            <a:off x="8446638" y="180166"/>
            <a:ext cx="445425" cy="45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type="title"/>
          </p:nvPr>
        </p:nvSpPr>
        <p:spPr>
          <a:xfrm>
            <a:off x="311700" y="1928050"/>
            <a:ext cx="8520600" cy="7389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Web2 vs Web3 Architecture</a:t>
            </a:r>
            <a:endParaRPr b="1" i="1" sz="2500">
              <a:latin typeface="Montserrat"/>
              <a:ea typeface="Montserrat"/>
              <a:cs typeface="Montserrat"/>
              <a:sym typeface="Montserrat"/>
            </a:endParaRPr>
          </a:p>
        </p:txBody>
      </p:sp>
      <p:pic>
        <p:nvPicPr>
          <p:cNvPr id="345" name="Google Shape;345;p35"/>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346" name="Google Shape;346;p35"/>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347" name="Google Shape;347;p35"/>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6"/>
          <p:cNvPicPr preferRelativeResize="0"/>
          <p:nvPr/>
        </p:nvPicPr>
        <p:blipFill>
          <a:blip r:embed="rId3">
            <a:alphaModFix/>
          </a:blip>
          <a:stretch>
            <a:fillRect/>
          </a:stretch>
        </p:blipFill>
        <p:spPr>
          <a:xfrm>
            <a:off x="1192525" y="60000"/>
            <a:ext cx="2814924" cy="5023501"/>
          </a:xfrm>
          <a:prstGeom prst="rect">
            <a:avLst/>
          </a:prstGeom>
          <a:noFill/>
          <a:ln>
            <a:noFill/>
          </a:ln>
        </p:spPr>
      </p:pic>
      <p:pic>
        <p:nvPicPr>
          <p:cNvPr id="353" name="Google Shape;353;p36"/>
          <p:cNvPicPr preferRelativeResize="0"/>
          <p:nvPr/>
        </p:nvPicPr>
        <p:blipFill>
          <a:blip r:embed="rId4">
            <a:alphaModFix/>
          </a:blip>
          <a:stretch>
            <a:fillRect/>
          </a:stretch>
        </p:blipFill>
        <p:spPr>
          <a:xfrm>
            <a:off x="5457675" y="59988"/>
            <a:ext cx="2938925" cy="5023519"/>
          </a:xfrm>
          <a:prstGeom prst="rect">
            <a:avLst/>
          </a:prstGeom>
          <a:noFill/>
          <a:ln>
            <a:noFill/>
          </a:ln>
        </p:spPr>
      </p:pic>
      <p:pic>
        <p:nvPicPr>
          <p:cNvPr id="354" name="Google Shape;354;p36"/>
          <p:cNvPicPr preferRelativeResize="0"/>
          <p:nvPr/>
        </p:nvPicPr>
        <p:blipFill rotWithShape="1">
          <a:blip r:embed="rId5">
            <a:alphaModFix/>
          </a:blip>
          <a:srcRect b="0" l="-3640" r="3639" t="0"/>
          <a:stretch/>
        </p:blipFill>
        <p:spPr>
          <a:xfrm>
            <a:off x="-604850" y="-717425"/>
            <a:ext cx="1441125" cy="1441125"/>
          </a:xfrm>
          <a:prstGeom prst="rect">
            <a:avLst/>
          </a:prstGeom>
          <a:noFill/>
          <a:ln>
            <a:noFill/>
          </a:ln>
        </p:spPr>
      </p:pic>
      <p:pic>
        <p:nvPicPr>
          <p:cNvPr id="355" name="Google Shape;355;p36"/>
          <p:cNvPicPr preferRelativeResize="0"/>
          <p:nvPr/>
        </p:nvPicPr>
        <p:blipFill rotWithShape="1">
          <a:blip r:embed="rId6">
            <a:alphaModFix/>
          </a:blip>
          <a:srcRect b="-34280" l="29840" r="-29840" t="34280"/>
          <a:stretch/>
        </p:blipFill>
        <p:spPr>
          <a:xfrm>
            <a:off x="172525" y="0"/>
            <a:ext cx="1160800" cy="1154475"/>
          </a:xfrm>
          <a:prstGeom prst="rect">
            <a:avLst/>
          </a:prstGeom>
          <a:noFill/>
          <a:ln>
            <a:noFill/>
          </a:ln>
        </p:spPr>
      </p:pic>
      <p:pic>
        <p:nvPicPr>
          <p:cNvPr id="356" name="Google Shape;356;p36"/>
          <p:cNvPicPr preferRelativeResize="0"/>
          <p:nvPr/>
        </p:nvPicPr>
        <p:blipFill>
          <a:blip r:embed="rId7">
            <a:alphaModFix/>
          </a:blip>
          <a:stretch>
            <a:fillRect/>
          </a:stretch>
        </p:blipFill>
        <p:spPr>
          <a:xfrm>
            <a:off x="298238" y="167197"/>
            <a:ext cx="445425" cy="45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type="title"/>
          </p:nvPr>
        </p:nvSpPr>
        <p:spPr>
          <a:xfrm>
            <a:off x="28350" y="819200"/>
            <a:ext cx="9087300" cy="738900"/>
          </a:xfrm>
          <a:prstGeom prst="rect">
            <a:avLst/>
          </a:prstGeom>
          <a:gradFill>
            <a:gsLst>
              <a:gs pos="0">
                <a:srgbClr val="F01580"/>
              </a:gs>
              <a:gs pos="100000">
                <a:srgbClr val="9D10BF"/>
              </a:gs>
            </a:gsLst>
            <a:lin ang="5400012" scaled="0"/>
          </a:gradFill>
        </p:spPr>
        <p:txBody>
          <a:bodyPr anchorCtr="0" anchor="ctr"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What are these wallets?</a:t>
            </a:r>
            <a:endParaRPr b="1">
              <a:latin typeface="Montserrat"/>
              <a:ea typeface="Montserrat"/>
              <a:cs typeface="Montserrat"/>
              <a:sym typeface="Montserrat"/>
            </a:endParaRPr>
          </a:p>
        </p:txBody>
      </p:sp>
      <p:pic>
        <p:nvPicPr>
          <p:cNvPr id="362" name="Google Shape;362;p37"/>
          <p:cNvPicPr preferRelativeResize="0"/>
          <p:nvPr/>
        </p:nvPicPr>
        <p:blipFill rotWithShape="1">
          <a:blip r:embed="rId3">
            <a:alphaModFix/>
          </a:blip>
          <a:srcRect b="-2109" l="-1870" r="1870" t="2110"/>
          <a:stretch/>
        </p:blipFill>
        <p:spPr>
          <a:xfrm>
            <a:off x="1713825" y="1981350"/>
            <a:ext cx="5597450" cy="2748875"/>
          </a:xfrm>
          <a:prstGeom prst="rect">
            <a:avLst/>
          </a:prstGeom>
          <a:noFill/>
          <a:ln>
            <a:noFill/>
          </a:ln>
        </p:spPr>
      </p:pic>
      <p:pic>
        <p:nvPicPr>
          <p:cNvPr id="363" name="Google Shape;363;p37"/>
          <p:cNvPicPr preferRelativeResize="0"/>
          <p:nvPr/>
        </p:nvPicPr>
        <p:blipFill rotWithShape="1">
          <a:blip r:embed="rId4">
            <a:alphaModFix/>
          </a:blip>
          <a:srcRect b="0" l="-3640" r="3639" t="0"/>
          <a:stretch/>
        </p:blipFill>
        <p:spPr>
          <a:xfrm>
            <a:off x="-604850" y="-717425"/>
            <a:ext cx="1441125" cy="1441125"/>
          </a:xfrm>
          <a:prstGeom prst="rect">
            <a:avLst/>
          </a:prstGeom>
          <a:noFill/>
          <a:ln>
            <a:noFill/>
          </a:ln>
        </p:spPr>
      </p:pic>
      <p:pic>
        <p:nvPicPr>
          <p:cNvPr id="364" name="Google Shape;364;p37"/>
          <p:cNvPicPr preferRelativeResize="0"/>
          <p:nvPr/>
        </p:nvPicPr>
        <p:blipFill rotWithShape="1">
          <a:blip r:embed="rId5">
            <a:alphaModFix/>
          </a:blip>
          <a:srcRect b="-34280" l="29840" r="-29840" t="34280"/>
          <a:stretch/>
        </p:blipFill>
        <p:spPr>
          <a:xfrm>
            <a:off x="172525" y="0"/>
            <a:ext cx="1160800" cy="1154475"/>
          </a:xfrm>
          <a:prstGeom prst="rect">
            <a:avLst/>
          </a:prstGeom>
          <a:noFill/>
          <a:ln>
            <a:noFill/>
          </a:ln>
        </p:spPr>
      </p:pic>
      <p:pic>
        <p:nvPicPr>
          <p:cNvPr id="365" name="Google Shape;365;p37"/>
          <p:cNvPicPr preferRelativeResize="0"/>
          <p:nvPr/>
        </p:nvPicPr>
        <p:blipFill>
          <a:blip r:embed="rId6">
            <a:alphaModFix/>
          </a:blip>
          <a:stretch>
            <a:fillRect/>
          </a:stretch>
        </p:blipFill>
        <p:spPr>
          <a:xfrm>
            <a:off x="298238" y="167197"/>
            <a:ext cx="445425" cy="45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nvSpPr>
        <p:spPr>
          <a:xfrm>
            <a:off x="637475" y="789175"/>
            <a:ext cx="8196000" cy="382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Creates a digital identity on the blockchain.</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Generates a pair of  private key and public key</a:t>
            </a:r>
            <a:endParaRPr sz="1900">
              <a:solidFill>
                <a:schemeClr val="dk1"/>
              </a:solidFill>
              <a:latin typeface="Montserrat"/>
              <a:ea typeface="Montserrat"/>
              <a:cs typeface="Montserrat"/>
              <a:sym typeface="Montserrat"/>
            </a:endParaRPr>
          </a:p>
          <a:p>
            <a:pPr indent="-349250" lvl="1" marL="9144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Private key(secp256k1) gives access to the wallet</a:t>
            </a:r>
            <a:endParaRPr sz="1900">
              <a:solidFill>
                <a:schemeClr val="dk1"/>
              </a:solidFill>
              <a:latin typeface="Montserrat"/>
              <a:ea typeface="Montserrat"/>
              <a:cs typeface="Montserrat"/>
              <a:sym typeface="Montserrat"/>
            </a:endParaRPr>
          </a:p>
          <a:p>
            <a:pPr indent="-349250" lvl="1" marL="9144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Public key represents your address</a:t>
            </a:r>
            <a:endParaRPr sz="19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9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Handles the communication between smart contracts and the frontend</a:t>
            </a:r>
            <a:endParaRPr sz="1900">
              <a:solidFill>
                <a:schemeClr val="dk1"/>
              </a:solidFill>
              <a:latin typeface="Montserrat"/>
              <a:ea typeface="Montserrat"/>
              <a:cs typeface="Montserrat"/>
              <a:sym typeface="Montserrat"/>
            </a:endParaRPr>
          </a:p>
          <a:p>
            <a:pPr indent="-349250" lvl="1" marL="9144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Read, Write, Execute</a:t>
            </a:r>
            <a:r>
              <a:rPr lang="en" sz="1900">
                <a:solidFill>
                  <a:schemeClr val="dk1"/>
                </a:solidFill>
                <a:latin typeface="Montserrat"/>
                <a:ea typeface="Montserrat"/>
                <a:cs typeface="Montserrat"/>
                <a:sym typeface="Montserrat"/>
              </a:rPr>
              <a:t> instruction</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Store digital assets</a:t>
            </a:r>
            <a:endParaRPr sz="1900">
              <a:solidFill>
                <a:schemeClr val="dk1"/>
              </a:solidFill>
              <a:latin typeface="Montserrat"/>
              <a:ea typeface="Montserrat"/>
              <a:cs typeface="Montserrat"/>
              <a:sym typeface="Montserrat"/>
            </a:endParaRPr>
          </a:p>
          <a:p>
            <a:pPr indent="-349250" lvl="1" marL="9144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Ethereum or ERC20 tokens like USDT etc</a:t>
            </a:r>
            <a:endParaRPr sz="1900">
              <a:solidFill>
                <a:schemeClr val="dk1"/>
              </a:solidFill>
              <a:latin typeface="Montserrat"/>
              <a:ea typeface="Montserrat"/>
              <a:cs typeface="Montserrat"/>
              <a:sym typeface="Montserrat"/>
            </a:endParaRPr>
          </a:p>
          <a:p>
            <a:pPr indent="-349250" lvl="1" marL="9144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ERC721 (NFT) assets.</a:t>
            </a:r>
            <a:endParaRPr sz="1900">
              <a:solidFill>
                <a:schemeClr val="dk1"/>
              </a:solidFill>
              <a:latin typeface="Montserrat"/>
              <a:ea typeface="Montserrat"/>
              <a:cs typeface="Montserrat"/>
              <a:sym typeface="Montserrat"/>
            </a:endParaRPr>
          </a:p>
          <a:p>
            <a:pPr indent="-349250" lvl="1" marL="9144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Other many variants.</a:t>
            </a:r>
            <a:endParaRPr sz="1900">
              <a:solidFill>
                <a:schemeClr val="dk1"/>
              </a:solidFill>
              <a:latin typeface="Montserrat"/>
              <a:ea typeface="Montserrat"/>
              <a:cs typeface="Montserrat"/>
              <a:sym typeface="Montserrat"/>
            </a:endParaRPr>
          </a:p>
        </p:txBody>
      </p:sp>
      <p:pic>
        <p:nvPicPr>
          <p:cNvPr id="371" name="Google Shape;371;p38"/>
          <p:cNvPicPr preferRelativeResize="0"/>
          <p:nvPr/>
        </p:nvPicPr>
        <p:blipFill rotWithShape="1">
          <a:blip r:embed="rId3">
            <a:alphaModFix/>
          </a:blip>
          <a:srcRect b="0" l="-3640" r="3639" t="0"/>
          <a:stretch/>
        </p:blipFill>
        <p:spPr>
          <a:xfrm>
            <a:off x="-604850" y="-717425"/>
            <a:ext cx="1441125" cy="1441125"/>
          </a:xfrm>
          <a:prstGeom prst="rect">
            <a:avLst/>
          </a:prstGeom>
          <a:noFill/>
          <a:ln>
            <a:noFill/>
          </a:ln>
        </p:spPr>
      </p:pic>
      <p:pic>
        <p:nvPicPr>
          <p:cNvPr id="372" name="Google Shape;372;p38"/>
          <p:cNvPicPr preferRelativeResize="0"/>
          <p:nvPr/>
        </p:nvPicPr>
        <p:blipFill rotWithShape="1">
          <a:blip r:embed="rId4">
            <a:alphaModFix/>
          </a:blip>
          <a:srcRect b="-34280" l="29840" r="-29840" t="34280"/>
          <a:stretch/>
        </p:blipFill>
        <p:spPr>
          <a:xfrm>
            <a:off x="172525" y="0"/>
            <a:ext cx="1160800" cy="1154475"/>
          </a:xfrm>
          <a:prstGeom prst="rect">
            <a:avLst/>
          </a:prstGeom>
          <a:noFill/>
          <a:ln>
            <a:noFill/>
          </a:ln>
        </p:spPr>
      </p:pic>
      <p:pic>
        <p:nvPicPr>
          <p:cNvPr id="373" name="Google Shape;373;p38"/>
          <p:cNvPicPr preferRelativeResize="0"/>
          <p:nvPr/>
        </p:nvPicPr>
        <p:blipFill>
          <a:blip r:embed="rId5">
            <a:alphaModFix/>
          </a:blip>
          <a:stretch>
            <a:fillRect/>
          </a:stretch>
        </p:blipFill>
        <p:spPr>
          <a:xfrm>
            <a:off x="298238" y="167197"/>
            <a:ext cx="445425" cy="454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